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2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20.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ppt/charts/chart23.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charts/chart21.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256" r:id="rId2"/>
    <p:sldId id="286" r:id="rId3"/>
    <p:sldId id="288" r:id="rId4"/>
    <p:sldId id="287" r:id="rId5"/>
    <p:sldId id="258" r:id="rId6"/>
    <p:sldId id="259" r:id="rId7"/>
    <p:sldId id="260" r:id="rId8"/>
    <p:sldId id="261" r:id="rId9"/>
    <p:sldId id="262" r:id="rId10"/>
    <p:sldId id="263" r:id="rId11"/>
    <p:sldId id="264" r:id="rId12"/>
    <p:sldId id="28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90" r:id="rId27"/>
    <p:sldId id="29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900"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Office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Office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Office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Office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Office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Office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Office_Excel_Worksheet2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Age</c:v>
                </c:pt>
              </c:strCache>
            </c:strRef>
          </c:tx>
          <c:cat>
            <c:strRef>
              <c:f>Sheet1!$A$2:$A$6</c:f>
              <c:strCache>
                <c:ptCount val="5"/>
                <c:pt idx="0">
                  <c:v>&lt;=20</c:v>
                </c:pt>
                <c:pt idx="1">
                  <c:v>21-30</c:v>
                </c:pt>
                <c:pt idx="2">
                  <c:v>31-40</c:v>
                </c:pt>
                <c:pt idx="3">
                  <c:v>41-50</c:v>
                </c:pt>
                <c:pt idx="4">
                  <c:v>above 50</c:v>
                </c:pt>
              </c:strCache>
            </c:strRef>
          </c:cat>
          <c:val>
            <c:numRef>
              <c:f>Sheet1!$B$2:$B$6</c:f>
              <c:numCache>
                <c:formatCode>General</c:formatCode>
                <c:ptCount val="5"/>
                <c:pt idx="0">
                  <c:v>96</c:v>
                </c:pt>
                <c:pt idx="1">
                  <c:v>299</c:v>
                </c:pt>
                <c:pt idx="2">
                  <c:v>131</c:v>
                </c:pt>
                <c:pt idx="3">
                  <c:v>42</c:v>
                </c:pt>
                <c:pt idx="4">
                  <c:v>17</c:v>
                </c:pt>
              </c:numCache>
            </c:numRef>
          </c:val>
        </c:ser>
        <c:axId val="124560896"/>
        <c:axId val="124569472"/>
      </c:barChart>
      <c:catAx>
        <c:axId val="124560896"/>
        <c:scaling>
          <c:orientation val="minMax"/>
        </c:scaling>
        <c:axPos val="l"/>
        <c:tickLblPos val="nextTo"/>
        <c:txPr>
          <a:bodyPr/>
          <a:lstStyle/>
          <a:p>
            <a:pPr>
              <a:defRPr lang="en-US"/>
            </a:pPr>
            <a:endParaRPr lang="en-US"/>
          </a:p>
        </c:txPr>
        <c:crossAx val="124569472"/>
        <c:crosses val="autoZero"/>
        <c:auto val="1"/>
        <c:lblAlgn val="ctr"/>
        <c:lblOffset val="100"/>
      </c:catAx>
      <c:valAx>
        <c:axId val="124569472"/>
        <c:scaling>
          <c:orientation val="minMax"/>
        </c:scaling>
        <c:axPos val="b"/>
        <c:majorGridlines/>
        <c:numFmt formatCode="General" sourceLinked="1"/>
        <c:tickLblPos val="nextTo"/>
        <c:txPr>
          <a:bodyPr/>
          <a:lstStyle/>
          <a:p>
            <a:pPr>
              <a:defRPr lang="en-US"/>
            </a:pPr>
            <a:endParaRPr lang="en-US"/>
          </a:p>
        </c:txPr>
        <c:crossAx val="124560896"/>
        <c:crosses val="autoZero"/>
        <c:crossBetween val="between"/>
      </c:valAx>
    </c:plotArea>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barChart>
        <c:barDir val="bar"/>
        <c:grouping val="clustered"/>
        <c:ser>
          <c:idx val="0"/>
          <c:order val="0"/>
          <c:tx>
            <c:strRef>
              <c:f>Sheet1!$B$1</c:f>
              <c:strCache>
                <c:ptCount val="1"/>
                <c:pt idx="0">
                  <c:v>a)Using landline phones</c:v>
                </c:pt>
              </c:strCache>
            </c:strRef>
          </c:tx>
          <c:cat>
            <c:strRef>
              <c:f>Sheet1!$A$2:$A$6</c:f>
              <c:strCache>
                <c:ptCount val="5"/>
                <c:pt idx="0">
                  <c:v>Very secure</c:v>
                </c:pt>
                <c:pt idx="1">
                  <c:v>Somewhat secure</c:v>
                </c:pt>
                <c:pt idx="2">
                  <c:v>Not very secure</c:v>
                </c:pt>
                <c:pt idx="3">
                  <c:v>Not at all secure</c:v>
                </c:pt>
                <c:pt idx="4">
                  <c:v>Hard to evaluate</c:v>
                </c:pt>
              </c:strCache>
            </c:strRef>
          </c:cat>
          <c:val>
            <c:numRef>
              <c:f>Sheet1!$B$2:$B$6</c:f>
              <c:numCache>
                <c:formatCode>General</c:formatCode>
                <c:ptCount val="5"/>
                <c:pt idx="0">
                  <c:v>46</c:v>
                </c:pt>
                <c:pt idx="1">
                  <c:v>98</c:v>
                </c:pt>
                <c:pt idx="2">
                  <c:v>192</c:v>
                </c:pt>
                <c:pt idx="3">
                  <c:v>143</c:v>
                </c:pt>
                <c:pt idx="4">
                  <c:v>115</c:v>
                </c:pt>
              </c:numCache>
            </c:numRef>
          </c:val>
        </c:ser>
        <c:ser>
          <c:idx val="1"/>
          <c:order val="1"/>
          <c:tx>
            <c:strRef>
              <c:f>Sheet1!$C$1</c:f>
              <c:strCache>
                <c:ptCount val="1"/>
                <c:pt idx="0">
                  <c:v>b) Calling on your cellphone</c:v>
                </c:pt>
              </c:strCache>
            </c:strRef>
          </c:tx>
          <c:cat>
            <c:strRef>
              <c:f>Sheet1!$A$2:$A$6</c:f>
              <c:strCache>
                <c:ptCount val="5"/>
                <c:pt idx="0">
                  <c:v>Very secure</c:v>
                </c:pt>
                <c:pt idx="1">
                  <c:v>Somewhat secure</c:v>
                </c:pt>
                <c:pt idx="2">
                  <c:v>Not very secure</c:v>
                </c:pt>
                <c:pt idx="3">
                  <c:v>Not at all secure</c:v>
                </c:pt>
                <c:pt idx="4">
                  <c:v>Hard to evaluate</c:v>
                </c:pt>
              </c:strCache>
            </c:strRef>
          </c:cat>
          <c:val>
            <c:numRef>
              <c:f>Sheet1!$C$2:$C$6</c:f>
              <c:numCache>
                <c:formatCode>General</c:formatCode>
                <c:ptCount val="5"/>
                <c:pt idx="0">
                  <c:v>28</c:v>
                </c:pt>
                <c:pt idx="1">
                  <c:v>95</c:v>
                </c:pt>
                <c:pt idx="2">
                  <c:v>214</c:v>
                </c:pt>
                <c:pt idx="3">
                  <c:v>197</c:v>
                </c:pt>
                <c:pt idx="4">
                  <c:v>60</c:v>
                </c:pt>
              </c:numCache>
            </c:numRef>
          </c:val>
        </c:ser>
        <c:ser>
          <c:idx val="2"/>
          <c:order val="2"/>
          <c:tx>
            <c:strRef>
              <c:f>Sheet1!$D$1</c:f>
              <c:strCache>
                <c:ptCount val="1"/>
                <c:pt idx="0">
                  <c:v>c) Sending text messages</c:v>
                </c:pt>
              </c:strCache>
            </c:strRef>
          </c:tx>
          <c:cat>
            <c:strRef>
              <c:f>Sheet1!$A$2:$A$6</c:f>
              <c:strCache>
                <c:ptCount val="5"/>
                <c:pt idx="0">
                  <c:v>Very secure</c:v>
                </c:pt>
                <c:pt idx="1">
                  <c:v>Somewhat secure</c:v>
                </c:pt>
                <c:pt idx="2">
                  <c:v>Not very secure</c:v>
                </c:pt>
                <c:pt idx="3">
                  <c:v>Not at all secure</c:v>
                </c:pt>
                <c:pt idx="4">
                  <c:v>Hard to evaluate</c:v>
                </c:pt>
              </c:strCache>
            </c:strRef>
          </c:cat>
          <c:val>
            <c:numRef>
              <c:f>Sheet1!$D$2:$D$6</c:f>
              <c:numCache>
                <c:formatCode>General</c:formatCode>
                <c:ptCount val="5"/>
                <c:pt idx="0">
                  <c:v>23</c:v>
                </c:pt>
                <c:pt idx="1">
                  <c:v>132</c:v>
                </c:pt>
                <c:pt idx="2">
                  <c:v>208</c:v>
                </c:pt>
                <c:pt idx="3">
                  <c:v>186</c:v>
                </c:pt>
                <c:pt idx="4">
                  <c:v>45</c:v>
                </c:pt>
              </c:numCache>
            </c:numRef>
          </c:val>
        </c:ser>
        <c:ser>
          <c:idx val="3"/>
          <c:order val="3"/>
          <c:tx>
            <c:strRef>
              <c:f>Sheet1!$E$1</c:f>
              <c:strCache>
                <c:ptCount val="1"/>
                <c:pt idx="0">
                  <c:v>d) Sending email</c:v>
                </c:pt>
              </c:strCache>
            </c:strRef>
          </c:tx>
          <c:cat>
            <c:strRef>
              <c:f>Sheet1!$A$2:$A$6</c:f>
              <c:strCache>
                <c:ptCount val="5"/>
                <c:pt idx="0">
                  <c:v>Very secure</c:v>
                </c:pt>
                <c:pt idx="1">
                  <c:v>Somewhat secure</c:v>
                </c:pt>
                <c:pt idx="2">
                  <c:v>Not very secure</c:v>
                </c:pt>
                <c:pt idx="3">
                  <c:v>Not at all secure</c:v>
                </c:pt>
                <c:pt idx="4">
                  <c:v>Hard to evaluate</c:v>
                </c:pt>
              </c:strCache>
            </c:strRef>
          </c:cat>
          <c:val>
            <c:numRef>
              <c:f>Sheet1!$E$2:$E$6</c:f>
              <c:numCache>
                <c:formatCode>General</c:formatCode>
                <c:ptCount val="5"/>
                <c:pt idx="0">
                  <c:v>46</c:v>
                </c:pt>
                <c:pt idx="1">
                  <c:v>165</c:v>
                </c:pt>
                <c:pt idx="2">
                  <c:v>204</c:v>
                </c:pt>
                <c:pt idx="3">
                  <c:v>140</c:v>
                </c:pt>
                <c:pt idx="4">
                  <c:v>39</c:v>
                </c:pt>
              </c:numCache>
            </c:numRef>
          </c:val>
        </c:ser>
        <c:ser>
          <c:idx val="4"/>
          <c:order val="4"/>
          <c:tx>
            <c:strRef>
              <c:f>Sheet1!$F$1</c:f>
              <c:strCache>
                <c:ptCount val="1"/>
                <c:pt idx="0">
                  <c:v>e) Using chat or IM</c:v>
                </c:pt>
              </c:strCache>
            </c:strRef>
          </c:tx>
          <c:cat>
            <c:strRef>
              <c:f>Sheet1!$A$2:$A$6</c:f>
              <c:strCache>
                <c:ptCount val="5"/>
                <c:pt idx="0">
                  <c:v>Very secure</c:v>
                </c:pt>
                <c:pt idx="1">
                  <c:v>Somewhat secure</c:v>
                </c:pt>
                <c:pt idx="2">
                  <c:v>Not very secure</c:v>
                </c:pt>
                <c:pt idx="3">
                  <c:v>Not at all secure</c:v>
                </c:pt>
                <c:pt idx="4">
                  <c:v>Hard to evaluate</c:v>
                </c:pt>
              </c:strCache>
            </c:strRef>
          </c:cat>
          <c:val>
            <c:numRef>
              <c:f>Sheet1!$F$2:$F$6</c:f>
              <c:numCache>
                <c:formatCode>General</c:formatCode>
                <c:ptCount val="5"/>
                <c:pt idx="0">
                  <c:v>21</c:v>
                </c:pt>
                <c:pt idx="1">
                  <c:v>93</c:v>
                </c:pt>
                <c:pt idx="2">
                  <c:v>187</c:v>
                </c:pt>
                <c:pt idx="3">
                  <c:v>225</c:v>
                </c:pt>
                <c:pt idx="4">
                  <c:v>68</c:v>
                </c:pt>
              </c:numCache>
            </c:numRef>
          </c:val>
        </c:ser>
        <c:ser>
          <c:idx val="5"/>
          <c:order val="5"/>
          <c:tx>
            <c:strRef>
              <c:f>Sheet1!$G$1</c:f>
              <c:strCache>
                <c:ptCount val="1"/>
                <c:pt idx="0">
                  <c:v>f) Using social media sites</c:v>
                </c:pt>
              </c:strCache>
            </c:strRef>
          </c:tx>
          <c:cat>
            <c:strRef>
              <c:f>Sheet1!$A$2:$A$6</c:f>
              <c:strCache>
                <c:ptCount val="5"/>
                <c:pt idx="0">
                  <c:v>Very secure</c:v>
                </c:pt>
                <c:pt idx="1">
                  <c:v>Somewhat secure</c:v>
                </c:pt>
                <c:pt idx="2">
                  <c:v>Not very secure</c:v>
                </c:pt>
                <c:pt idx="3">
                  <c:v>Not at all secure</c:v>
                </c:pt>
                <c:pt idx="4">
                  <c:v>Hard to evaluate</c:v>
                </c:pt>
              </c:strCache>
            </c:strRef>
          </c:cat>
          <c:val>
            <c:numRef>
              <c:f>Sheet1!$G$2:$G$6</c:f>
              <c:numCache>
                <c:formatCode>General</c:formatCode>
                <c:ptCount val="5"/>
                <c:pt idx="0">
                  <c:v>15</c:v>
                </c:pt>
                <c:pt idx="1">
                  <c:v>79</c:v>
                </c:pt>
                <c:pt idx="2">
                  <c:v>211</c:v>
                </c:pt>
                <c:pt idx="3">
                  <c:v>254</c:v>
                </c:pt>
                <c:pt idx="4">
                  <c:v>35</c:v>
                </c:pt>
              </c:numCache>
            </c:numRef>
          </c:val>
        </c:ser>
        <c:axId val="82156544"/>
        <c:axId val="82196352"/>
      </c:barChart>
      <c:catAx>
        <c:axId val="82156544"/>
        <c:scaling>
          <c:orientation val="minMax"/>
        </c:scaling>
        <c:axPos val="l"/>
        <c:tickLblPos val="nextTo"/>
        <c:txPr>
          <a:bodyPr/>
          <a:lstStyle/>
          <a:p>
            <a:pPr>
              <a:defRPr lang="en-US"/>
            </a:pPr>
            <a:endParaRPr lang="en-US"/>
          </a:p>
        </c:txPr>
        <c:crossAx val="82196352"/>
        <c:crosses val="autoZero"/>
        <c:auto val="1"/>
        <c:lblAlgn val="ctr"/>
        <c:lblOffset val="100"/>
      </c:catAx>
      <c:valAx>
        <c:axId val="82196352"/>
        <c:scaling>
          <c:orientation val="minMax"/>
        </c:scaling>
        <c:axPos val="b"/>
        <c:majorGridlines/>
        <c:numFmt formatCode="General" sourceLinked="1"/>
        <c:tickLblPos val="nextTo"/>
        <c:txPr>
          <a:bodyPr/>
          <a:lstStyle/>
          <a:p>
            <a:pPr>
              <a:defRPr lang="en-US"/>
            </a:pPr>
            <a:endParaRPr lang="en-US"/>
          </a:p>
        </c:txPr>
        <c:crossAx val="82156544"/>
        <c:crosses val="autoZero"/>
        <c:crossBetween val="between"/>
      </c:valAx>
    </c:plotArea>
    <c:legend>
      <c:legendPos val="r"/>
      <c:layout/>
      <c:txPr>
        <a:bodyPr/>
        <a:lstStyle/>
        <a:p>
          <a:pPr>
            <a:defRPr lang="en-US"/>
          </a:pPr>
          <a:endParaRPr lang="en-US"/>
        </a:p>
      </c:txPr>
    </c:legend>
    <c:plotVisOnly val="1"/>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9.Have you ever created a fake account?</c:v>
                </c:pt>
              </c:strCache>
            </c:strRef>
          </c:tx>
          <c:cat>
            <c:strRef>
              <c:f>Sheet1!$A$2:$A$3</c:f>
              <c:strCache>
                <c:ptCount val="2"/>
                <c:pt idx="0">
                  <c:v>Yes</c:v>
                </c:pt>
                <c:pt idx="1">
                  <c:v>No</c:v>
                </c:pt>
              </c:strCache>
            </c:strRef>
          </c:cat>
          <c:val>
            <c:numRef>
              <c:f>Sheet1!$B$2:$B$3</c:f>
              <c:numCache>
                <c:formatCode>General</c:formatCode>
                <c:ptCount val="2"/>
                <c:pt idx="0">
                  <c:v>236</c:v>
                </c:pt>
                <c:pt idx="1">
                  <c:v>358</c:v>
                </c:pt>
              </c:numCache>
            </c:numRef>
          </c:val>
        </c:ser>
        <c:axId val="85493632"/>
        <c:axId val="85495168"/>
      </c:barChart>
      <c:catAx>
        <c:axId val="85493632"/>
        <c:scaling>
          <c:orientation val="minMax"/>
        </c:scaling>
        <c:axPos val="l"/>
        <c:tickLblPos val="nextTo"/>
        <c:txPr>
          <a:bodyPr/>
          <a:lstStyle/>
          <a:p>
            <a:pPr>
              <a:defRPr lang="en-US"/>
            </a:pPr>
            <a:endParaRPr lang="en-US"/>
          </a:p>
        </c:txPr>
        <c:crossAx val="85495168"/>
        <c:crosses val="autoZero"/>
        <c:auto val="1"/>
        <c:lblAlgn val="ctr"/>
        <c:lblOffset val="100"/>
      </c:catAx>
      <c:valAx>
        <c:axId val="85495168"/>
        <c:scaling>
          <c:orientation val="minMax"/>
        </c:scaling>
        <c:axPos val="b"/>
        <c:majorGridlines/>
        <c:numFmt formatCode="General" sourceLinked="1"/>
        <c:tickLblPos val="nextTo"/>
        <c:txPr>
          <a:bodyPr/>
          <a:lstStyle/>
          <a:p>
            <a:pPr>
              <a:defRPr lang="en-US"/>
            </a:pPr>
            <a:endParaRPr lang="en-US"/>
          </a:p>
        </c:txPr>
        <c:crossAx val="85493632"/>
        <c:crosses val="autoZero"/>
        <c:crossBetween val="between"/>
      </c:valAx>
    </c:plotArea>
    <c:plotVisOnly val="1"/>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10. Do you use your fake account?</c:v>
                </c:pt>
              </c:strCache>
            </c:strRef>
          </c:tx>
          <c:cat>
            <c:strRef>
              <c:f>Sheet1!$A$2:$A$4</c:f>
              <c:strCache>
                <c:ptCount val="3"/>
                <c:pt idx="0">
                  <c:v>Sometimes</c:v>
                </c:pt>
                <c:pt idx="1">
                  <c:v>Often</c:v>
                </c:pt>
                <c:pt idx="2">
                  <c:v>Never</c:v>
                </c:pt>
              </c:strCache>
            </c:strRef>
          </c:cat>
          <c:val>
            <c:numRef>
              <c:f>Sheet1!$B$2:$B$4</c:f>
              <c:numCache>
                <c:formatCode>General</c:formatCode>
                <c:ptCount val="3"/>
                <c:pt idx="0">
                  <c:v>152</c:v>
                </c:pt>
                <c:pt idx="1">
                  <c:v>18</c:v>
                </c:pt>
                <c:pt idx="2">
                  <c:v>365</c:v>
                </c:pt>
              </c:numCache>
            </c:numRef>
          </c:val>
        </c:ser>
        <c:axId val="85515264"/>
        <c:axId val="86049536"/>
      </c:barChart>
      <c:catAx>
        <c:axId val="85515264"/>
        <c:scaling>
          <c:orientation val="minMax"/>
        </c:scaling>
        <c:axPos val="l"/>
        <c:tickLblPos val="nextTo"/>
        <c:txPr>
          <a:bodyPr/>
          <a:lstStyle/>
          <a:p>
            <a:pPr>
              <a:defRPr lang="en-US"/>
            </a:pPr>
            <a:endParaRPr lang="en-US"/>
          </a:p>
        </c:txPr>
        <c:crossAx val="86049536"/>
        <c:crosses val="autoZero"/>
        <c:auto val="1"/>
        <c:lblAlgn val="ctr"/>
        <c:lblOffset val="100"/>
      </c:catAx>
      <c:valAx>
        <c:axId val="86049536"/>
        <c:scaling>
          <c:orientation val="minMax"/>
        </c:scaling>
        <c:axPos val="b"/>
        <c:majorGridlines/>
        <c:numFmt formatCode="General" sourceLinked="1"/>
        <c:tickLblPos val="nextTo"/>
        <c:txPr>
          <a:bodyPr/>
          <a:lstStyle/>
          <a:p>
            <a:pPr>
              <a:defRPr lang="en-US"/>
            </a:pPr>
            <a:endParaRPr lang="en-US"/>
          </a:p>
        </c:txPr>
        <c:crossAx val="85515264"/>
        <c:crosses val="autoZero"/>
        <c:crossBetween val="between"/>
      </c:valAx>
    </c:plotArea>
    <c:plotVisOnly val="1"/>
  </c:chart>
  <c:txPr>
    <a:bodyPr/>
    <a:lstStyle/>
    <a:p>
      <a:pPr>
        <a:defRPr sz="1800"/>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11.How do you present yourself on social sites?</c:v>
                </c:pt>
              </c:strCache>
            </c:strRef>
          </c:tx>
          <c:cat>
            <c:strRef>
              <c:f>Sheet1!$A$2:$A$4</c:f>
              <c:strCache>
                <c:ptCount val="3"/>
                <c:pt idx="0">
                  <c:v>Using my real name</c:v>
                </c:pt>
                <c:pt idx="1">
                  <c:v>Using fake name</c:v>
                </c:pt>
                <c:pt idx="2">
                  <c:v>Anonymously</c:v>
                </c:pt>
              </c:strCache>
            </c:strRef>
          </c:cat>
          <c:val>
            <c:numRef>
              <c:f>Sheet1!$B$2:$B$4</c:f>
              <c:numCache>
                <c:formatCode>General</c:formatCode>
                <c:ptCount val="3"/>
                <c:pt idx="0">
                  <c:v>566</c:v>
                </c:pt>
                <c:pt idx="1">
                  <c:v>20</c:v>
                </c:pt>
                <c:pt idx="2">
                  <c:v>8</c:v>
                </c:pt>
              </c:numCache>
            </c:numRef>
          </c:val>
        </c:ser>
        <c:axId val="86102400"/>
        <c:axId val="86103936"/>
      </c:barChart>
      <c:catAx>
        <c:axId val="86102400"/>
        <c:scaling>
          <c:orientation val="minMax"/>
        </c:scaling>
        <c:axPos val="l"/>
        <c:tickLblPos val="nextTo"/>
        <c:txPr>
          <a:bodyPr/>
          <a:lstStyle/>
          <a:p>
            <a:pPr>
              <a:defRPr lang="en-US"/>
            </a:pPr>
            <a:endParaRPr lang="en-US"/>
          </a:p>
        </c:txPr>
        <c:crossAx val="86103936"/>
        <c:crosses val="autoZero"/>
        <c:auto val="1"/>
        <c:lblAlgn val="ctr"/>
        <c:lblOffset val="100"/>
      </c:catAx>
      <c:valAx>
        <c:axId val="86103936"/>
        <c:scaling>
          <c:orientation val="minMax"/>
        </c:scaling>
        <c:axPos val="b"/>
        <c:majorGridlines/>
        <c:numFmt formatCode="General" sourceLinked="1"/>
        <c:tickLblPos val="nextTo"/>
        <c:txPr>
          <a:bodyPr/>
          <a:lstStyle/>
          <a:p>
            <a:pPr>
              <a:defRPr lang="en-US"/>
            </a:pPr>
            <a:endParaRPr lang="en-US"/>
          </a:p>
        </c:txPr>
        <c:crossAx val="86102400"/>
        <c:crosses val="autoZero"/>
        <c:crossBetween val="between"/>
      </c:valAx>
    </c:plotArea>
    <c:plotVisOnly val="1"/>
  </c:chart>
  <c:txPr>
    <a:bodyPr/>
    <a:lstStyle/>
    <a:p>
      <a:pPr>
        <a:defRPr sz="1800"/>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12. Do you often forget your passwords?</c:v>
                </c:pt>
              </c:strCache>
            </c:strRef>
          </c:tx>
          <c:cat>
            <c:strRef>
              <c:f>Sheet1!$A$2:$A$4</c:f>
              <c:strCache>
                <c:ptCount val="3"/>
                <c:pt idx="0">
                  <c:v>Yes, often</c:v>
                </c:pt>
                <c:pt idx="1">
                  <c:v>Yes, sometimes</c:v>
                </c:pt>
                <c:pt idx="2">
                  <c:v>No, never</c:v>
                </c:pt>
              </c:strCache>
            </c:strRef>
          </c:cat>
          <c:val>
            <c:numRef>
              <c:f>Sheet1!$B$2:$B$4</c:f>
              <c:numCache>
                <c:formatCode>General</c:formatCode>
                <c:ptCount val="3"/>
                <c:pt idx="0">
                  <c:v>30</c:v>
                </c:pt>
                <c:pt idx="1">
                  <c:v>216</c:v>
                </c:pt>
                <c:pt idx="2">
                  <c:v>348</c:v>
                </c:pt>
              </c:numCache>
            </c:numRef>
          </c:val>
        </c:ser>
        <c:axId val="92734976"/>
        <c:axId val="92736512"/>
      </c:barChart>
      <c:catAx>
        <c:axId val="92734976"/>
        <c:scaling>
          <c:orientation val="minMax"/>
        </c:scaling>
        <c:axPos val="l"/>
        <c:tickLblPos val="nextTo"/>
        <c:txPr>
          <a:bodyPr/>
          <a:lstStyle/>
          <a:p>
            <a:pPr>
              <a:defRPr lang="en-US"/>
            </a:pPr>
            <a:endParaRPr lang="en-US"/>
          </a:p>
        </c:txPr>
        <c:crossAx val="92736512"/>
        <c:crosses val="autoZero"/>
        <c:auto val="1"/>
        <c:lblAlgn val="ctr"/>
        <c:lblOffset val="100"/>
      </c:catAx>
      <c:valAx>
        <c:axId val="92736512"/>
        <c:scaling>
          <c:orientation val="minMax"/>
        </c:scaling>
        <c:axPos val="b"/>
        <c:majorGridlines/>
        <c:numFmt formatCode="General" sourceLinked="1"/>
        <c:tickLblPos val="nextTo"/>
        <c:txPr>
          <a:bodyPr/>
          <a:lstStyle/>
          <a:p>
            <a:pPr>
              <a:defRPr lang="en-US"/>
            </a:pPr>
            <a:endParaRPr lang="en-US"/>
          </a:p>
        </c:txPr>
        <c:crossAx val="92734976"/>
        <c:crosses val="autoZero"/>
        <c:crossBetween val="between"/>
      </c:valAx>
    </c:plotArea>
    <c:plotVisOnly val="1"/>
  </c:chart>
  <c:txPr>
    <a:bodyPr/>
    <a:lstStyle/>
    <a:p>
      <a:pPr>
        <a:defRPr sz="1800"/>
      </a:pPr>
      <a:endParaRPr lang="en-US"/>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13. Do you use the same password for multiple accounts?</c:v>
                </c:pt>
              </c:strCache>
            </c:strRef>
          </c:tx>
          <c:cat>
            <c:strRef>
              <c:f>Sheet1!$A$2:$A$3</c:f>
              <c:strCache>
                <c:ptCount val="2"/>
                <c:pt idx="0">
                  <c:v>Yes</c:v>
                </c:pt>
                <c:pt idx="1">
                  <c:v>No</c:v>
                </c:pt>
              </c:strCache>
            </c:strRef>
          </c:cat>
          <c:val>
            <c:numRef>
              <c:f>Sheet1!$B$2:$B$3</c:f>
              <c:numCache>
                <c:formatCode>General</c:formatCode>
                <c:ptCount val="2"/>
                <c:pt idx="0">
                  <c:v>236</c:v>
                </c:pt>
                <c:pt idx="1">
                  <c:v>358</c:v>
                </c:pt>
              </c:numCache>
            </c:numRef>
          </c:val>
        </c:ser>
        <c:axId val="92760704"/>
        <c:axId val="92766592"/>
      </c:barChart>
      <c:catAx>
        <c:axId val="92760704"/>
        <c:scaling>
          <c:orientation val="minMax"/>
        </c:scaling>
        <c:axPos val="l"/>
        <c:tickLblPos val="nextTo"/>
        <c:txPr>
          <a:bodyPr/>
          <a:lstStyle/>
          <a:p>
            <a:pPr>
              <a:defRPr lang="en-US"/>
            </a:pPr>
            <a:endParaRPr lang="en-US"/>
          </a:p>
        </c:txPr>
        <c:crossAx val="92766592"/>
        <c:crosses val="autoZero"/>
        <c:auto val="1"/>
        <c:lblAlgn val="ctr"/>
        <c:lblOffset val="100"/>
      </c:catAx>
      <c:valAx>
        <c:axId val="92766592"/>
        <c:scaling>
          <c:orientation val="minMax"/>
        </c:scaling>
        <c:axPos val="b"/>
        <c:majorGridlines/>
        <c:numFmt formatCode="General" sourceLinked="1"/>
        <c:tickLblPos val="nextTo"/>
        <c:txPr>
          <a:bodyPr/>
          <a:lstStyle/>
          <a:p>
            <a:pPr>
              <a:defRPr lang="en-US"/>
            </a:pPr>
            <a:endParaRPr lang="en-US"/>
          </a:p>
        </c:txPr>
        <c:crossAx val="92760704"/>
        <c:crosses val="autoZero"/>
        <c:crossBetween val="between"/>
      </c:valAx>
    </c:plotArea>
    <c:plotVisOnly val="1"/>
  </c:chart>
  <c:txPr>
    <a:bodyPr/>
    <a:lstStyle/>
    <a:p>
      <a:pPr>
        <a:defRPr sz="1800"/>
      </a:pPr>
      <a:endParaRPr lang="en-US"/>
    </a:p>
  </c:txPr>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14. How often do you have your browser remember passwords for you?</c:v>
                </c:pt>
              </c:strCache>
            </c:strRef>
          </c:tx>
          <c:cat>
            <c:strRef>
              <c:f>Sheet1!$A$2:$A$5</c:f>
              <c:strCache>
                <c:ptCount val="4"/>
                <c:pt idx="0">
                  <c:v>Always</c:v>
                </c:pt>
                <c:pt idx="1">
                  <c:v>Most of the time</c:v>
                </c:pt>
                <c:pt idx="2">
                  <c:v>Not so often</c:v>
                </c:pt>
                <c:pt idx="3">
                  <c:v>Never</c:v>
                </c:pt>
              </c:strCache>
            </c:strRef>
          </c:cat>
          <c:val>
            <c:numRef>
              <c:f>Sheet1!$B$2:$B$5</c:f>
              <c:numCache>
                <c:formatCode>General</c:formatCode>
                <c:ptCount val="4"/>
                <c:pt idx="0">
                  <c:v>46</c:v>
                </c:pt>
                <c:pt idx="1">
                  <c:v>133</c:v>
                </c:pt>
                <c:pt idx="2">
                  <c:v>173</c:v>
                </c:pt>
                <c:pt idx="3">
                  <c:v>242</c:v>
                </c:pt>
              </c:numCache>
            </c:numRef>
          </c:val>
        </c:ser>
        <c:axId val="94126080"/>
        <c:axId val="94127616"/>
      </c:barChart>
      <c:catAx>
        <c:axId val="94126080"/>
        <c:scaling>
          <c:orientation val="minMax"/>
        </c:scaling>
        <c:axPos val="l"/>
        <c:tickLblPos val="nextTo"/>
        <c:txPr>
          <a:bodyPr/>
          <a:lstStyle/>
          <a:p>
            <a:pPr>
              <a:defRPr lang="en-US"/>
            </a:pPr>
            <a:endParaRPr lang="en-US"/>
          </a:p>
        </c:txPr>
        <c:crossAx val="94127616"/>
        <c:crosses val="autoZero"/>
        <c:auto val="1"/>
        <c:lblAlgn val="ctr"/>
        <c:lblOffset val="100"/>
      </c:catAx>
      <c:valAx>
        <c:axId val="94127616"/>
        <c:scaling>
          <c:orientation val="minMax"/>
        </c:scaling>
        <c:axPos val="b"/>
        <c:majorGridlines/>
        <c:numFmt formatCode="General" sourceLinked="1"/>
        <c:tickLblPos val="nextTo"/>
        <c:txPr>
          <a:bodyPr/>
          <a:lstStyle/>
          <a:p>
            <a:pPr>
              <a:defRPr lang="en-US"/>
            </a:pPr>
            <a:endParaRPr lang="en-US"/>
          </a:p>
        </c:txPr>
        <c:crossAx val="94126080"/>
        <c:crosses val="autoZero"/>
        <c:crossBetween val="between"/>
      </c:valAx>
    </c:plotArea>
    <c:plotVisOnly val="1"/>
  </c:chart>
  <c:txPr>
    <a:bodyPr/>
    <a:lstStyle/>
    <a:p>
      <a:pPr>
        <a:defRPr sz="1800"/>
      </a:pPr>
      <a:endParaRPr lang="en-US"/>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15. What techniques do you use to remember your passwords?</c:v>
                </c:pt>
              </c:strCache>
            </c:strRef>
          </c:tx>
          <c:cat>
            <c:strRef>
              <c:f>Sheet1!$A$2:$A$9</c:f>
              <c:strCache>
                <c:ptCount val="8"/>
                <c:pt idx="0">
                  <c:v>Write them down</c:v>
                </c:pt>
                <c:pt idx="1">
                  <c:v>Save them in a document</c:v>
                </c:pt>
                <c:pt idx="2">
                  <c:v>Always use the same password</c:v>
                </c:pt>
                <c:pt idx="3">
                  <c:v>Use personal information</c:v>
                </c:pt>
                <c:pt idx="4">
                  <c:v>Enter sequential numbers</c:v>
                </c:pt>
                <c:pt idx="5">
                  <c:v>Use a password manager</c:v>
                </c:pt>
                <c:pt idx="6">
                  <c:v>Use combination of numbers and letters</c:v>
                </c:pt>
                <c:pt idx="7">
                  <c:v>Other</c:v>
                </c:pt>
              </c:strCache>
            </c:strRef>
          </c:cat>
          <c:val>
            <c:numRef>
              <c:f>Sheet1!$B$2:$B$9</c:f>
              <c:numCache>
                <c:formatCode>General</c:formatCode>
                <c:ptCount val="8"/>
                <c:pt idx="0">
                  <c:v>126</c:v>
                </c:pt>
                <c:pt idx="1">
                  <c:v>40</c:v>
                </c:pt>
                <c:pt idx="2">
                  <c:v>58</c:v>
                </c:pt>
                <c:pt idx="3">
                  <c:v>47</c:v>
                </c:pt>
                <c:pt idx="4">
                  <c:v>0</c:v>
                </c:pt>
                <c:pt idx="5">
                  <c:v>30</c:v>
                </c:pt>
                <c:pt idx="6">
                  <c:v>294</c:v>
                </c:pt>
                <c:pt idx="7">
                  <c:v>18</c:v>
                </c:pt>
              </c:numCache>
            </c:numRef>
          </c:val>
        </c:ser>
        <c:axId val="94160000"/>
        <c:axId val="94161536"/>
      </c:barChart>
      <c:catAx>
        <c:axId val="94160000"/>
        <c:scaling>
          <c:orientation val="minMax"/>
        </c:scaling>
        <c:axPos val="l"/>
        <c:tickLblPos val="nextTo"/>
        <c:txPr>
          <a:bodyPr/>
          <a:lstStyle/>
          <a:p>
            <a:pPr>
              <a:defRPr lang="en-US"/>
            </a:pPr>
            <a:endParaRPr lang="en-US"/>
          </a:p>
        </c:txPr>
        <c:crossAx val="94161536"/>
        <c:crosses val="autoZero"/>
        <c:auto val="1"/>
        <c:lblAlgn val="ctr"/>
        <c:lblOffset val="100"/>
      </c:catAx>
      <c:valAx>
        <c:axId val="94161536"/>
        <c:scaling>
          <c:orientation val="minMax"/>
        </c:scaling>
        <c:axPos val="b"/>
        <c:majorGridlines/>
        <c:numFmt formatCode="General" sourceLinked="1"/>
        <c:tickLblPos val="nextTo"/>
        <c:txPr>
          <a:bodyPr/>
          <a:lstStyle/>
          <a:p>
            <a:pPr>
              <a:defRPr lang="en-US"/>
            </a:pPr>
            <a:endParaRPr lang="en-US"/>
          </a:p>
        </c:txPr>
        <c:crossAx val="94160000"/>
        <c:crosses val="autoZero"/>
        <c:crossBetween val="between"/>
      </c:valAx>
    </c:plotArea>
    <c:plotVisOnly val="1"/>
  </c:chart>
  <c:txPr>
    <a:bodyPr/>
    <a:lstStyle/>
    <a:p>
      <a:pPr>
        <a:defRPr sz="1800"/>
      </a:pPr>
      <a:endParaRPr lang="en-US"/>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16. How many technology devices do you operate on a daily basis? Ex: laptops, smartphones, tablets, etc?</c:v>
                </c:pt>
              </c:strCache>
            </c:strRef>
          </c:tx>
          <c:cat>
            <c:strRef>
              <c:f>Sheet1!$A$2:$A$5</c:f>
              <c:strCache>
                <c:ptCount val="4"/>
                <c:pt idx="0">
                  <c:v>0-2</c:v>
                </c:pt>
                <c:pt idx="1">
                  <c:v>3-4</c:v>
                </c:pt>
                <c:pt idx="2">
                  <c:v>5-6</c:v>
                </c:pt>
                <c:pt idx="3">
                  <c:v>7 and more</c:v>
                </c:pt>
              </c:strCache>
            </c:strRef>
          </c:cat>
          <c:val>
            <c:numRef>
              <c:f>Sheet1!$B$2:$B$5</c:f>
              <c:numCache>
                <c:formatCode>General</c:formatCode>
                <c:ptCount val="4"/>
                <c:pt idx="0">
                  <c:v>396</c:v>
                </c:pt>
                <c:pt idx="1">
                  <c:v>182</c:v>
                </c:pt>
                <c:pt idx="2">
                  <c:v>9</c:v>
                </c:pt>
                <c:pt idx="3">
                  <c:v>7</c:v>
                </c:pt>
              </c:numCache>
            </c:numRef>
          </c:val>
        </c:ser>
        <c:axId val="94947584"/>
        <c:axId val="94953472"/>
      </c:barChart>
      <c:catAx>
        <c:axId val="94947584"/>
        <c:scaling>
          <c:orientation val="minMax"/>
        </c:scaling>
        <c:axPos val="l"/>
        <c:tickLblPos val="nextTo"/>
        <c:txPr>
          <a:bodyPr/>
          <a:lstStyle/>
          <a:p>
            <a:pPr>
              <a:defRPr lang="en-US"/>
            </a:pPr>
            <a:endParaRPr lang="en-US"/>
          </a:p>
        </c:txPr>
        <c:crossAx val="94953472"/>
        <c:crosses val="autoZero"/>
        <c:auto val="1"/>
        <c:lblAlgn val="ctr"/>
        <c:lblOffset val="100"/>
      </c:catAx>
      <c:valAx>
        <c:axId val="94953472"/>
        <c:scaling>
          <c:orientation val="minMax"/>
        </c:scaling>
        <c:axPos val="b"/>
        <c:majorGridlines/>
        <c:numFmt formatCode="General" sourceLinked="1"/>
        <c:tickLblPos val="nextTo"/>
        <c:txPr>
          <a:bodyPr/>
          <a:lstStyle/>
          <a:p>
            <a:pPr>
              <a:defRPr lang="en-US"/>
            </a:pPr>
            <a:endParaRPr lang="en-US"/>
          </a:p>
        </c:txPr>
        <c:crossAx val="94947584"/>
        <c:crosses val="autoZero"/>
        <c:crossBetween val="between"/>
      </c:valAx>
    </c:plotArea>
    <c:plotVisOnly val="1"/>
  </c:chart>
  <c:txPr>
    <a:bodyPr/>
    <a:lstStyle/>
    <a:p>
      <a:pPr>
        <a:defRPr sz="1800"/>
      </a:pPr>
      <a:endParaRPr lang="en-US"/>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18. Your operating system</c:v>
                </c:pt>
              </c:strCache>
            </c:strRef>
          </c:tx>
          <c:cat>
            <c:strRef>
              <c:f>Sheet1!$A$2:$A$5</c:f>
              <c:strCache>
                <c:ptCount val="4"/>
                <c:pt idx="0">
                  <c:v>Is a licensed software</c:v>
                </c:pt>
                <c:pt idx="1">
                  <c:v>Is not a licensed software</c:v>
                </c:pt>
                <c:pt idx="2">
                  <c:v>I make use of Open Source software</c:v>
                </c:pt>
                <c:pt idx="3">
                  <c:v>Not sure</c:v>
                </c:pt>
              </c:strCache>
            </c:strRef>
          </c:cat>
          <c:val>
            <c:numRef>
              <c:f>Sheet1!$B$2:$B$5</c:f>
              <c:numCache>
                <c:formatCode>General</c:formatCode>
                <c:ptCount val="4"/>
                <c:pt idx="0">
                  <c:v>280</c:v>
                </c:pt>
                <c:pt idx="1">
                  <c:v>114</c:v>
                </c:pt>
                <c:pt idx="2">
                  <c:v>28</c:v>
                </c:pt>
                <c:pt idx="3">
                  <c:v>172</c:v>
                </c:pt>
              </c:numCache>
            </c:numRef>
          </c:val>
        </c:ser>
        <c:axId val="111443328"/>
        <c:axId val="111453312"/>
      </c:barChart>
      <c:catAx>
        <c:axId val="111443328"/>
        <c:scaling>
          <c:orientation val="minMax"/>
        </c:scaling>
        <c:axPos val="l"/>
        <c:tickLblPos val="nextTo"/>
        <c:txPr>
          <a:bodyPr/>
          <a:lstStyle/>
          <a:p>
            <a:pPr>
              <a:defRPr lang="en-US"/>
            </a:pPr>
            <a:endParaRPr lang="en-US"/>
          </a:p>
        </c:txPr>
        <c:crossAx val="111453312"/>
        <c:crosses val="autoZero"/>
        <c:auto val="1"/>
        <c:lblAlgn val="ctr"/>
        <c:lblOffset val="100"/>
      </c:catAx>
      <c:valAx>
        <c:axId val="111453312"/>
        <c:scaling>
          <c:orientation val="minMax"/>
        </c:scaling>
        <c:axPos val="b"/>
        <c:majorGridlines/>
        <c:numFmt formatCode="General" sourceLinked="1"/>
        <c:tickLblPos val="nextTo"/>
        <c:txPr>
          <a:bodyPr/>
          <a:lstStyle/>
          <a:p>
            <a:pPr>
              <a:defRPr lang="en-US"/>
            </a:pPr>
            <a:endParaRPr lang="en-US"/>
          </a:p>
        </c:txPr>
        <c:crossAx val="111443328"/>
        <c:crosses val="autoZero"/>
        <c:crossBetween val="between"/>
      </c:valAx>
    </c:plotArea>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Education</c:v>
                </c:pt>
              </c:strCache>
            </c:strRef>
          </c:tx>
          <c:cat>
            <c:strRef>
              <c:f>Sheet1!$A$2:$A$5</c:f>
              <c:strCache>
                <c:ptCount val="4"/>
                <c:pt idx="0">
                  <c:v>University</c:v>
                </c:pt>
                <c:pt idx="1">
                  <c:v>High school</c:v>
                </c:pt>
                <c:pt idx="2">
                  <c:v>College</c:v>
                </c:pt>
                <c:pt idx="3">
                  <c:v>PhD</c:v>
                </c:pt>
              </c:strCache>
            </c:strRef>
          </c:cat>
          <c:val>
            <c:numRef>
              <c:f>Sheet1!$B$2:$B$5</c:f>
              <c:numCache>
                <c:formatCode>General</c:formatCode>
                <c:ptCount val="4"/>
                <c:pt idx="0">
                  <c:v>498</c:v>
                </c:pt>
                <c:pt idx="1">
                  <c:v>60</c:v>
                </c:pt>
                <c:pt idx="2">
                  <c:v>15</c:v>
                </c:pt>
                <c:pt idx="3">
                  <c:v>7</c:v>
                </c:pt>
              </c:numCache>
            </c:numRef>
          </c:val>
        </c:ser>
        <c:axId val="44713472"/>
        <c:axId val="44715008"/>
      </c:barChart>
      <c:catAx>
        <c:axId val="44713472"/>
        <c:scaling>
          <c:orientation val="minMax"/>
        </c:scaling>
        <c:axPos val="l"/>
        <c:tickLblPos val="nextTo"/>
        <c:txPr>
          <a:bodyPr/>
          <a:lstStyle/>
          <a:p>
            <a:pPr>
              <a:defRPr lang="en-US"/>
            </a:pPr>
            <a:endParaRPr lang="en-US"/>
          </a:p>
        </c:txPr>
        <c:crossAx val="44715008"/>
        <c:crosses val="autoZero"/>
        <c:auto val="1"/>
        <c:lblAlgn val="ctr"/>
        <c:lblOffset val="100"/>
      </c:catAx>
      <c:valAx>
        <c:axId val="44715008"/>
        <c:scaling>
          <c:orientation val="minMax"/>
        </c:scaling>
        <c:axPos val="b"/>
        <c:majorGridlines/>
        <c:numFmt formatCode="General" sourceLinked="1"/>
        <c:tickLblPos val="nextTo"/>
        <c:txPr>
          <a:bodyPr/>
          <a:lstStyle/>
          <a:p>
            <a:pPr>
              <a:defRPr lang="en-US"/>
            </a:pPr>
            <a:endParaRPr lang="en-US"/>
          </a:p>
        </c:txPr>
        <c:crossAx val="44713472"/>
        <c:crosses val="autoZero"/>
        <c:crossBetween val="between"/>
      </c:valAx>
    </c:plotArea>
    <c:plotVisOnly val="1"/>
  </c:chart>
  <c:txPr>
    <a:bodyPr/>
    <a:lstStyle/>
    <a:p>
      <a:pPr>
        <a:defRPr sz="1800"/>
      </a:pPr>
      <a:endParaRPr lang="en-US"/>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19. Is your operating system setup for automatic updates?</c:v>
                </c:pt>
              </c:strCache>
            </c:strRef>
          </c:tx>
          <c:cat>
            <c:strRef>
              <c:f>Sheet1!$A$2:$A$4</c:f>
              <c:strCache>
                <c:ptCount val="3"/>
                <c:pt idx="0">
                  <c:v>Yes</c:v>
                </c:pt>
                <c:pt idx="1">
                  <c:v>No</c:v>
                </c:pt>
                <c:pt idx="2">
                  <c:v>Not sure</c:v>
                </c:pt>
              </c:strCache>
            </c:strRef>
          </c:cat>
          <c:val>
            <c:numRef>
              <c:f>Sheet1!$B$2:$B$4</c:f>
              <c:numCache>
                <c:formatCode>General</c:formatCode>
                <c:ptCount val="3"/>
                <c:pt idx="0">
                  <c:v>3</c:v>
                </c:pt>
                <c:pt idx="1">
                  <c:v>5</c:v>
                </c:pt>
                <c:pt idx="2">
                  <c:v>0</c:v>
                </c:pt>
              </c:numCache>
            </c:numRef>
          </c:val>
        </c:ser>
        <c:axId val="113320704"/>
        <c:axId val="113322240"/>
      </c:barChart>
      <c:catAx>
        <c:axId val="113320704"/>
        <c:scaling>
          <c:orientation val="minMax"/>
        </c:scaling>
        <c:axPos val="l"/>
        <c:tickLblPos val="nextTo"/>
        <c:txPr>
          <a:bodyPr/>
          <a:lstStyle/>
          <a:p>
            <a:pPr>
              <a:defRPr lang="en-US"/>
            </a:pPr>
            <a:endParaRPr lang="en-US"/>
          </a:p>
        </c:txPr>
        <c:crossAx val="113322240"/>
        <c:crosses val="autoZero"/>
        <c:auto val="1"/>
        <c:lblAlgn val="ctr"/>
        <c:lblOffset val="100"/>
      </c:catAx>
      <c:valAx>
        <c:axId val="113322240"/>
        <c:scaling>
          <c:orientation val="minMax"/>
        </c:scaling>
        <c:axPos val="b"/>
        <c:majorGridlines/>
        <c:numFmt formatCode="General" sourceLinked="1"/>
        <c:tickLblPos val="nextTo"/>
        <c:txPr>
          <a:bodyPr/>
          <a:lstStyle/>
          <a:p>
            <a:pPr>
              <a:defRPr lang="en-US"/>
            </a:pPr>
            <a:endParaRPr lang="en-US"/>
          </a:p>
        </c:txPr>
        <c:crossAx val="113320704"/>
        <c:crosses val="autoZero"/>
        <c:crossBetween val="between"/>
      </c:valAx>
    </c:plotArea>
    <c:plotVisOnly val="1"/>
  </c:chart>
  <c:txPr>
    <a:bodyPr/>
    <a:lstStyle/>
    <a:p>
      <a:pPr>
        <a:defRPr sz="1800"/>
      </a:pPr>
      <a:endParaRPr lang="en-US"/>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20. Where do you get applications for your mobile phones(smartphones), tablets from?</c:v>
                </c:pt>
              </c:strCache>
            </c:strRef>
          </c:tx>
          <c:cat>
            <c:strRef>
              <c:f>Sheet1!$A$2:$A$5</c:f>
              <c:strCache>
                <c:ptCount val="4"/>
                <c:pt idx="0">
                  <c:v>Google Play</c:v>
                </c:pt>
                <c:pt idx="1">
                  <c:v>App Store</c:v>
                </c:pt>
                <c:pt idx="2">
                  <c:v>Microsoft Store</c:v>
                </c:pt>
                <c:pt idx="3">
                  <c:v>Different sources</c:v>
                </c:pt>
              </c:strCache>
            </c:strRef>
          </c:cat>
          <c:val>
            <c:numRef>
              <c:f>Sheet1!$B$2:$B$5</c:f>
              <c:numCache>
                <c:formatCode>General</c:formatCode>
                <c:ptCount val="4"/>
                <c:pt idx="0">
                  <c:v>300</c:v>
                </c:pt>
                <c:pt idx="1">
                  <c:v>212</c:v>
                </c:pt>
                <c:pt idx="2">
                  <c:v>16</c:v>
                </c:pt>
                <c:pt idx="3">
                  <c:v>66</c:v>
                </c:pt>
              </c:numCache>
            </c:numRef>
          </c:val>
        </c:ser>
        <c:axId val="113579904"/>
        <c:axId val="113581440"/>
      </c:barChart>
      <c:catAx>
        <c:axId val="113579904"/>
        <c:scaling>
          <c:orientation val="minMax"/>
        </c:scaling>
        <c:axPos val="l"/>
        <c:tickLblPos val="nextTo"/>
        <c:txPr>
          <a:bodyPr/>
          <a:lstStyle/>
          <a:p>
            <a:pPr>
              <a:defRPr lang="en-US"/>
            </a:pPr>
            <a:endParaRPr lang="en-US"/>
          </a:p>
        </c:txPr>
        <c:crossAx val="113581440"/>
        <c:crosses val="autoZero"/>
        <c:auto val="1"/>
        <c:lblAlgn val="ctr"/>
        <c:lblOffset val="100"/>
      </c:catAx>
      <c:valAx>
        <c:axId val="113581440"/>
        <c:scaling>
          <c:orientation val="minMax"/>
        </c:scaling>
        <c:axPos val="b"/>
        <c:majorGridlines/>
        <c:numFmt formatCode="General" sourceLinked="1"/>
        <c:tickLblPos val="nextTo"/>
        <c:txPr>
          <a:bodyPr/>
          <a:lstStyle/>
          <a:p>
            <a:pPr>
              <a:defRPr lang="en-US"/>
            </a:pPr>
            <a:endParaRPr lang="en-US"/>
          </a:p>
        </c:txPr>
        <c:crossAx val="113579904"/>
        <c:crosses val="autoZero"/>
        <c:crossBetween val="between"/>
      </c:valAx>
    </c:plotArea>
    <c:plotVisOnly val="1"/>
  </c:chart>
  <c:txPr>
    <a:bodyPr/>
    <a:lstStyle/>
    <a:p>
      <a:pPr>
        <a:defRPr sz="1800"/>
      </a:pPr>
      <a:endParaRPr lang="en-US"/>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21. How to you estimate your knowledge on online security?</c:v>
                </c:pt>
              </c:strCache>
            </c:strRef>
          </c:tx>
          <c:cat>
            <c:strRef>
              <c:f>Sheet1!$A$2:$A$5</c:f>
              <c:strCache>
                <c:ptCount val="4"/>
                <c:pt idx="0">
                  <c:v>I know everything</c:v>
                </c:pt>
                <c:pt idx="1">
                  <c:v>I would like to know more</c:v>
                </c:pt>
                <c:pt idx="2">
                  <c:v>I don't know anything</c:v>
                </c:pt>
                <c:pt idx="3">
                  <c:v>Other</c:v>
                </c:pt>
              </c:strCache>
            </c:strRef>
          </c:cat>
          <c:val>
            <c:numRef>
              <c:f>Sheet1!$B$2:$B$5</c:f>
              <c:numCache>
                <c:formatCode>General</c:formatCode>
                <c:ptCount val="4"/>
                <c:pt idx="0">
                  <c:v>34</c:v>
                </c:pt>
                <c:pt idx="1">
                  <c:v>506</c:v>
                </c:pt>
                <c:pt idx="2">
                  <c:v>32</c:v>
                </c:pt>
                <c:pt idx="3">
                  <c:v>0</c:v>
                </c:pt>
              </c:numCache>
            </c:numRef>
          </c:val>
        </c:ser>
        <c:axId val="114191360"/>
        <c:axId val="114594560"/>
      </c:barChart>
      <c:catAx>
        <c:axId val="114191360"/>
        <c:scaling>
          <c:orientation val="minMax"/>
        </c:scaling>
        <c:axPos val="l"/>
        <c:tickLblPos val="nextTo"/>
        <c:txPr>
          <a:bodyPr/>
          <a:lstStyle/>
          <a:p>
            <a:pPr>
              <a:defRPr lang="en-US"/>
            </a:pPr>
            <a:endParaRPr lang="en-US"/>
          </a:p>
        </c:txPr>
        <c:crossAx val="114594560"/>
        <c:crosses val="autoZero"/>
        <c:auto val="1"/>
        <c:lblAlgn val="ctr"/>
        <c:lblOffset val="100"/>
      </c:catAx>
      <c:valAx>
        <c:axId val="114594560"/>
        <c:scaling>
          <c:orientation val="minMax"/>
        </c:scaling>
        <c:axPos val="b"/>
        <c:majorGridlines/>
        <c:numFmt formatCode="General" sourceLinked="1"/>
        <c:tickLblPos val="nextTo"/>
        <c:txPr>
          <a:bodyPr/>
          <a:lstStyle/>
          <a:p>
            <a:pPr>
              <a:defRPr lang="en-US"/>
            </a:pPr>
            <a:endParaRPr lang="en-US"/>
          </a:p>
        </c:txPr>
        <c:crossAx val="114191360"/>
        <c:crosses val="autoZero"/>
        <c:crossBetween val="between"/>
      </c:valAx>
    </c:plotArea>
    <c:plotVisOnly val="1"/>
  </c:chart>
  <c:txPr>
    <a:bodyPr/>
    <a:lstStyle/>
    <a:p>
      <a:pPr>
        <a:defRPr sz="1800"/>
      </a:pPr>
      <a:endParaRPr lang="en-US"/>
    </a:p>
  </c:txPr>
  <c:externalData r:id="rId1"/>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22. Would you like to participate to online security workshop?</c:v>
                </c:pt>
              </c:strCache>
            </c:strRef>
          </c:tx>
          <c:cat>
            <c:strRef>
              <c:f>Sheet1!$A$2:$A$4</c:f>
              <c:strCache>
                <c:ptCount val="3"/>
                <c:pt idx="0">
                  <c:v>Yes</c:v>
                </c:pt>
                <c:pt idx="1">
                  <c:v>No</c:v>
                </c:pt>
                <c:pt idx="2">
                  <c:v>Lack of time</c:v>
                </c:pt>
              </c:strCache>
            </c:strRef>
          </c:cat>
          <c:val>
            <c:numRef>
              <c:f>Sheet1!$B$2:$B$4</c:f>
              <c:numCache>
                <c:formatCode>General</c:formatCode>
                <c:ptCount val="3"/>
                <c:pt idx="0">
                  <c:v>386</c:v>
                </c:pt>
                <c:pt idx="1">
                  <c:v>21</c:v>
                </c:pt>
                <c:pt idx="2">
                  <c:v>172</c:v>
                </c:pt>
              </c:numCache>
            </c:numRef>
          </c:val>
        </c:ser>
        <c:axId val="114626944"/>
        <c:axId val="114628480"/>
      </c:barChart>
      <c:catAx>
        <c:axId val="114626944"/>
        <c:scaling>
          <c:orientation val="minMax"/>
        </c:scaling>
        <c:axPos val="l"/>
        <c:tickLblPos val="nextTo"/>
        <c:txPr>
          <a:bodyPr/>
          <a:lstStyle/>
          <a:p>
            <a:pPr>
              <a:defRPr lang="en-US"/>
            </a:pPr>
            <a:endParaRPr lang="en-US"/>
          </a:p>
        </c:txPr>
        <c:crossAx val="114628480"/>
        <c:crosses val="autoZero"/>
        <c:auto val="1"/>
        <c:lblAlgn val="ctr"/>
        <c:lblOffset val="100"/>
      </c:catAx>
      <c:valAx>
        <c:axId val="114628480"/>
        <c:scaling>
          <c:orientation val="minMax"/>
        </c:scaling>
        <c:axPos val="b"/>
        <c:majorGridlines/>
        <c:numFmt formatCode="General" sourceLinked="1"/>
        <c:tickLblPos val="nextTo"/>
        <c:txPr>
          <a:bodyPr/>
          <a:lstStyle/>
          <a:p>
            <a:pPr>
              <a:defRPr lang="en-US"/>
            </a:pPr>
            <a:endParaRPr lang="en-US"/>
          </a:p>
        </c:txPr>
        <c:crossAx val="114626944"/>
        <c:crosses val="autoZero"/>
        <c:crossBetween val="between"/>
      </c:valAx>
    </c:plotArea>
    <c:plotVisOnly val="1"/>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US"/>
            </a:pPr>
            <a:r>
              <a:rPr lang="en-US" dirty="0" smtClean="0"/>
              <a:t>1. Major </a:t>
            </a:r>
            <a:r>
              <a:rPr lang="en-US" dirty="0"/>
              <a:t>concerns related to online privacy and security risks?</a:t>
            </a:r>
          </a:p>
        </c:rich>
      </c:tx>
      <c:layout/>
    </c:title>
    <c:plotArea>
      <c:layout/>
      <c:barChart>
        <c:barDir val="bar"/>
        <c:grouping val="clustered"/>
        <c:ser>
          <c:idx val="0"/>
          <c:order val="0"/>
          <c:tx>
            <c:strRef>
              <c:f>Sheet1!$B$1</c:f>
              <c:strCache>
                <c:ptCount val="1"/>
                <c:pt idx="0">
                  <c:v>Major concerns related to online privacy and security risks?</c:v>
                </c:pt>
              </c:strCache>
            </c:strRef>
          </c:tx>
          <c:cat>
            <c:strRef>
              <c:f>Sheet1!$A$2:$A$10</c:f>
              <c:strCache>
                <c:ptCount val="9"/>
                <c:pt idx="0">
                  <c:v>Threats to Personal Safety</c:v>
                </c:pt>
                <c:pt idx="1">
                  <c:v>Data Collection by Government</c:v>
                </c:pt>
                <c:pt idx="2">
                  <c:v>Loss of Control over Personal Data</c:v>
                </c:pt>
                <c:pt idx="3">
                  <c:v>Data Collection by Online Services</c:v>
                </c:pt>
                <c:pt idx="4">
                  <c:v>Credit Card or Banking Fraud</c:v>
                </c:pt>
                <c:pt idx="5">
                  <c:v>Identity Theft</c:v>
                </c:pt>
                <c:pt idx="6">
                  <c:v>All of the above</c:v>
                </c:pt>
                <c:pt idx="7">
                  <c:v>No concern</c:v>
                </c:pt>
                <c:pt idx="8">
                  <c:v>Other</c:v>
                </c:pt>
              </c:strCache>
            </c:strRef>
          </c:cat>
          <c:val>
            <c:numRef>
              <c:f>Sheet1!$B$2:$B$10</c:f>
              <c:numCache>
                <c:formatCode>General</c:formatCode>
                <c:ptCount val="9"/>
                <c:pt idx="0">
                  <c:v>150</c:v>
                </c:pt>
                <c:pt idx="1">
                  <c:v>92</c:v>
                </c:pt>
                <c:pt idx="2">
                  <c:v>222</c:v>
                </c:pt>
                <c:pt idx="3">
                  <c:v>136</c:v>
                </c:pt>
                <c:pt idx="4">
                  <c:v>180</c:v>
                </c:pt>
                <c:pt idx="5">
                  <c:v>103</c:v>
                </c:pt>
                <c:pt idx="6">
                  <c:v>240</c:v>
                </c:pt>
                <c:pt idx="7">
                  <c:v>33</c:v>
                </c:pt>
                <c:pt idx="8">
                  <c:v>3</c:v>
                </c:pt>
              </c:numCache>
            </c:numRef>
          </c:val>
        </c:ser>
        <c:axId val="44890752"/>
        <c:axId val="44892544"/>
      </c:barChart>
      <c:catAx>
        <c:axId val="44890752"/>
        <c:scaling>
          <c:orientation val="minMax"/>
        </c:scaling>
        <c:axPos val="l"/>
        <c:tickLblPos val="nextTo"/>
        <c:txPr>
          <a:bodyPr/>
          <a:lstStyle/>
          <a:p>
            <a:pPr>
              <a:defRPr lang="en-US"/>
            </a:pPr>
            <a:endParaRPr lang="en-US"/>
          </a:p>
        </c:txPr>
        <c:crossAx val="44892544"/>
        <c:crosses val="autoZero"/>
        <c:auto val="1"/>
        <c:lblAlgn val="ctr"/>
        <c:lblOffset val="100"/>
      </c:catAx>
      <c:valAx>
        <c:axId val="44892544"/>
        <c:scaling>
          <c:orientation val="minMax"/>
        </c:scaling>
        <c:axPos val="b"/>
        <c:majorGridlines/>
        <c:numFmt formatCode="General" sourceLinked="1"/>
        <c:tickLblPos val="nextTo"/>
        <c:txPr>
          <a:bodyPr/>
          <a:lstStyle/>
          <a:p>
            <a:pPr>
              <a:defRPr lang="en-US"/>
            </a:pPr>
            <a:endParaRPr lang="en-US"/>
          </a:p>
        </c:txPr>
        <c:crossAx val="44890752"/>
        <c:crosses val="autoZero"/>
        <c:crossBetween val="between"/>
      </c:valAx>
    </c:plotArea>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US"/>
            </a:pPr>
            <a:r>
              <a:rPr lang="en-US" dirty="0" smtClean="0"/>
              <a:t>2. What </a:t>
            </a:r>
            <a:r>
              <a:rPr lang="en-US" dirty="0"/>
              <a:t>do you do to control your personal information?</a:t>
            </a:r>
          </a:p>
        </c:rich>
      </c:tx>
      <c:layout/>
    </c:title>
    <c:plotArea>
      <c:layout>
        <c:manualLayout>
          <c:layoutTarget val="inner"/>
          <c:xMode val="edge"/>
          <c:yMode val="edge"/>
          <c:x val="0.51423013712071042"/>
          <c:y val="9.9070596944612913E-2"/>
          <c:w val="0.45510793043392883"/>
          <c:h val="0.79478447405612762"/>
        </c:manualLayout>
      </c:layout>
      <c:barChart>
        <c:barDir val="bar"/>
        <c:grouping val="clustered"/>
        <c:ser>
          <c:idx val="0"/>
          <c:order val="0"/>
          <c:tx>
            <c:strRef>
              <c:f>Sheet1!$B$1</c:f>
              <c:strCache>
                <c:ptCount val="1"/>
                <c:pt idx="0">
                  <c:v>What do you do to control your personal information?</c:v>
                </c:pt>
              </c:strCache>
            </c:strRef>
          </c:tx>
          <c:cat>
            <c:strRef>
              <c:f>Sheet1!$A$2:$A$10</c:f>
              <c:strCache>
                <c:ptCount val="9"/>
                <c:pt idx="0">
                  <c:v>Nothing</c:v>
                </c:pt>
                <c:pt idx="1">
                  <c:v>Using the Internet less often</c:v>
                </c:pt>
                <c:pt idx="2">
                  <c:v>Making fewer online purchases</c:v>
                </c:pt>
                <c:pt idx="3">
                  <c:v>Doing fewer financial transactions online</c:v>
                </c:pt>
                <c:pt idx="4">
                  <c:v>Using commercial antivirus software</c:v>
                </c:pt>
                <c:pt idx="5">
                  <c:v>Cutting down the amount of biographically accurate information you divulge online</c:v>
                </c:pt>
                <c:pt idx="6">
                  <c:v>Avoiding opening emails from unknown email addresses</c:v>
                </c:pt>
                <c:pt idx="7">
                  <c:v>Deleting cookies, cache or browsing history</c:v>
                </c:pt>
                <c:pt idx="8">
                  <c:v>Other</c:v>
                </c:pt>
              </c:strCache>
            </c:strRef>
          </c:cat>
          <c:val>
            <c:numRef>
              <c:f>Sheet1!$B$2:$B$10</c:f>
              <c:numCache>
                <c:formatCode>General</c:formatCode>
                <c:ptCount val="9"/>
                <c:pt idx="0">
                  <c:v>38</c:v>
                </c:pt>
                <c:pt idx="1">
                  <c:v>1</c:v>
                </c:pt>
                <c:pt idx="2">
                  <c:v>123</c:v>
                </c:pt>
                <c:pt idx="3">
                  <c:v>171</c:v>
                </c:pt>
                <c:pt idx="4">
                  <c:v>228</c:v>
                </c:pt>
                <c:pt idx="5">
                  <c:v>295</c:v>
                </c:pt>
                <c:pt idx="6">
                  <c:v>443</c:v>
                </c:pt>
                <c:pt idx="7">
                  <c:v>218</c:v>
                </c:pt>
                <c:pt idx="8">
                  <c:v>10</c:v>
                </c:pt>
              </c:numCache>
            </c:numRef>
          </c:val>
        </c:ser>
        <c:axId val="44904448"/>
        <c:axId val="44905984"/>
      </c:barChart>
      <c:catAx>
        <c:axId val="44904448"/>
        <c:scaling>
          <c:orientation val="minMax"/>
        </c:scaling>
        <c:axPos val="l"/>
        <c:tickLblPos val="nextTo"/>
        <c:txPr>
          <a:bodyPr/>
          <a:lstStyle/>
          <a:p>
            <a:pPr>
              <a:defRPr lang="en-US" sz="1600"/>
            </a:pPr>
            <a:endParaRPr lang="en-US"/>
          </a:p>
        </c:txPr>
        <c:crossAx val="44905984"/>
        <c:crosses val="autoZero"/>
        <c:auto val="1"/>
        <c:lblAlgn val="l"/>
        <c:lblOffset val="100"/>
      </c:catAx>
      <c:valAx>
        <c:axId val="44905984"/>
        <c:scaling>
          <c:orientation val="minMax"/>
        </c:scaling>
        <c:axPos val="b"/>
        <c:majorGridlines/>
        <c:numFmt formatCode="General" sourceLinked="1"/>
        <c:tickLblPos val="nextTo"/>
        <c:txPr>
          <a:bodyPr/>
          <a:lstStyle/>
          <a:p>
            <a:pPr>
              <a:defRPr lang="en-US"/>
            </a:pPr>
            <a:endParaRPr lang="en-US"/>
          </a:p>
        </c:txPr>
        <c:crossAx val="44904448"/>
        <c:crosses val="autoZero"/>
        <c:crossBetween val="between"/>
      </c:valAx>
    </c:plotArea>
    <c:plotVisOnly val="1"/>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defRPr lang="en-US"/>
            </a:pPr>
            <a:r>
              <a:rPr lang="en-US" dirty="0" smtClean="0"/>
              <a:t>3. What </a:t>
            </a:r>
            <a:r>
              <a:rPr lang="en-US" dirty="0"/>
              <a:t>are the activities via the Internet that you DON'T DO because of security concerns?</a:t>
            </a:r>
          </a:p>
        </c:rich>
      </c:tx>
      <c:layout>
        <c:manualLayout>
          <c:xMode val="edge"/>
          <c:yMode val="edge"/>
          <c:x val="0.13714058398950132"/>
          <c:y val="3.7500000000000006E-2"/>
        </c:manualLayout>
      </c:layout>
    </c:title>
    <c:plotArea>
      <c:layout/>
      <c:barChart>
        <c:barDir val="bar"/>
        <c:grouping val="clustered"/>
        <c:ser>
          <c:idx val="0"/>
          <c:order val="0"/>
          <c:tx>
            <c:strRef>
              <c:f>Sheet1!$B$1</c:f>
              <c:strCache>
                <c:ptCount val="1"/>
                <c:pt idx="0">
                  <c:v>What are the activities via the Internet that you DON'T DO because of security concerns?</c:v>
                </c:pt>
              </c:strCache>
            </c:strRef>
          </c:tx>
          <c:cat>
            <c:strRef>
              <c:f>Sheet1!$A$2:$A$6</c:f>
              <c:strCache>
                <c:ptCount val="5"/>
                <c:pt idx="0">
                  <c:v>Keep individual from communicating with public services and administrations</c:v>
                </c:pt>
                <c:pt idx="1">
                  <c:v>Keep individual from downloading software,music, video,files, games or other data files</c:v>
                </c:pt>
                <c:pt idx="2">
                  <c:v>Keep individual from providing personal information to online communities for social and professional networking</c:v>
                </c:pt>
                <c:pt idx="3">
                  <c:v>Keep individual from carrying out banking activities such as account managament</c:v>
                </c:pt>
                <c:pt idx="4">
                  <c:v>Keep individual from ordering or buying goods or services for private use</c:v>
                </c:pt>
              </c:strCache>
            </c:strRef>
          </c:cat>
          <c:val>
            <c:numRef>
              <c:f>Sheet1!$B$2:$B$6</c:f>
              <c:numCache>
                <c:formatCode>General</c:formatCode>
                <c:ptCount val="5"/>
                <c:pt idx="0">
                  <c:v>74</c:v>
                </c:pt>
                <c:pt idx="1">
                  <c:v>209</c:v>
                </c:pt>
                <c:pt idx="2">
                  <c:v>343</c:v>
                </c:pt>
                <c:pt idx="3">
                  <c:v>205</c:v>
                </c:pt>
                <c:pt idx="4">
                  <c:v>125</c:v>
                </c:pt>
              </c:numCache>
            </c:numRef>
          </c:val>
        </c:ser>
        <c:axId val="44939904"/>
        <c:axId val="44945792"/>
      </c:barChart>
      <c:catAx>
        <c:axId val="44939904"/>
        <c:scaling>
          <c:orientation val="minMax"/>
        </c:scaling>
        <c:axPos val="l"/>
        <c:tickLblPos val="nextTo"/>
        <c:txPr>
          <a:bodyPr/>
          <a:lstStyle/>
          <a:p>
            <a:pPr>
              <a:defRPr lang="en-US"/>
            </a:pPr>
            <a:endParaRPr lang="en-US"/>
          </a:p>
        </c:txPr>
        <c:crossAx val="44945792"/>
        <c:crosses val="autoZero"/>
        <c:auto val="1"/>
        <c:lblAlgn val="ctr"/>
        <c:lblOffset val="100"/>
      </c:catAx>
      <c:valAx>
        <c:axId val="44945792"/>
        <c:scaling>
          <c:orientation val="minMax"/>
        </c:scaling>
        <c:axPos val="b"/>
        <c:majorGridlines/>
        <c:numFmt formatCode="General" sourceLinked="1"/>
        <c:tickLblPos val="nextTo"/>
        <c:txPr>
          <a:bodyPr/>
          <a:lstStyle/>
          <a:p>
            <a:pPr>
              <a:defRPr lang="en-US"/>
            </a:pPr>
            <a:endParaRPr lang="en-US"/>
          </a:p>
        </c:txPr>
        <c:crossAx val="44939904"/>
        <c:crosses val="autoZero"/>
        <c:crossBetween val="between"/>
      </c:valAx>
    </c:plotArea>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4. Are you willing to do business with a company where financial and sensitive information was stolen?</c:v>
                </c:pt>
              </c:strCache>
            </c:strRef>
          </c:tx>
          <c:cat>
            <c:strRef>
              <c:f>Sheet1!$A$2:$A$6</c:f>
              <c:strCache>
                <c:ptCount val="5"/>
                <c:pt idx="0">
                  <c:v>Never again</c:v>
                </c:pt>
                <c:pt idx="1">
                  <c:v>Maybe</c:v>
                </c:pt>
                <c:pt idx="2">
                  <c:v>Very unlikely</c:v>
                </c:pt>
                <c:pt idx="3">
                  <c:v>Very likely</c:v>
                </c:pt>
                <c:pt idx="4">
                  <c:v>Definitely</c:v>
                </c:pt>
              </c:strCache>
            </c:strRef>
          </c:cat>
          <c:val>
            <c:numRef>
              <c:f>Sheet1!$B$2:$B$6</c:f>
              <c:numCache>
                <c:formatCode>General</c:formatCode>
                <c:ptCount val="5"/>
                <c:pt idx="0">
                  <c:v>165</c:v>
                </c:pt>
                <c:pt idx="1">
                  <c:v>97</c:v>
                </c:pt>
                <c:pt idx="2">
                  <c:v>319</c:v>
                </c:pt>
                <c:pt idx="3">
                  <c:v>19</c:v>
                </c:pt>
                <c:pt idx="4">
                  <c:v>7</c:v>
                </c:pt>
              </c:numCache>
            </c:numRef>
          </c:val>
        </c:ser>
        <c:axId val="47215360"/>
        <c:axId val="47216896"/>
      </c:barChart>
      <c:catAx>
        <c:axId val="47215360"/>
        <c:scaling>
          <c:orientation val="minMax"/>
        </c:scaling>
        <c:axPos val="l"/>
        <c:tickLblPos val="nextTo"/>
        <c:txPr>
          <a:bodyPr/>
          <a:lstStyle/>
          <a:p>
            <a:pPr>
              <a:defRPr lang="en-US"/>
            </a:pPr>
            <a:endParaRPr lang="en-US"/>
          </a:p>
        </c:txPr>
        <c:crossAx val="47216896"/>
        <c:crosses val="autoZero"/>
        <c:auto val="1"/>
        <c:lblAlgn val="ctr"/>
        <c:lblOffset val="100"/>
      </c:catAx>
      <c:valAx>
        <c:axId val="47216896"/>
        <c:scaling>
          <c:orientation val="minMax"/>
        </c:scaling>
        <c:axPos val="b"/>
        <c:majorGridlines/>
        <c:numFmt formatCode="General" sourceLinked="1"/>
        <c:tickLblPos val="nextTo"/>
        <c:txPr>
          <a:bodyPr/>
          <a:lstStyle/>
          <a:p>
            <a:pPr>
              <a:defRPr lang="en-US"/>
            </a:pPr>
            <a:endParaRPr lang="en-US"/>
          </a:p>
        </c:txPr>
        <c:crossAx val="47215360"/>
        <c:crosses val="autoZero"/>
        <c:crossBetween val="between"/>
      </c:valAx>
    </c:plotArea>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5. How important is the reputation of the company in your decision to give personally identifiable information to them over the Internet?</c:v>
                </c:pt>
              </c:strCache>
            </c:strRef>
          </c:tx>
          <c:cat>
            <c:strRef>
              <c:f>Sheet1!$A$2:$A$5</c:f>
              <c:strCache>
                <c:ptCount val="4"/>
                <c:pt idx="0">
                  <c:v>Very important</c:v>
                </c:pt>
                <c:pt idx="1">
                  <c:v>Worth considering</c:v>
                </c:pt>
                <c:pt idx="2">
                  <c:v>Not very important</c:v>
                </c:pt>
                <c:pt idx="3">
                  <c:v>Irrelevant</c:v>
                </c:pt>
              </c:strCache>
            </c:strRef>
          </c:cat>
          <c:val>
            <c:numRef>
              <c:f>Sheet1!$B$2:$B$5</c:f>
              <c:numCache>
                <c:formatCode>General</c:formatCode>
                <c:ptCount val="4"/>
                <c:pt idx="0">
                  <c:v>436</c:v>
                </c:pt>
                <c:pt idx="1">
                  <c:v>139</c:v>
                </c:pt>
                <c:pt idx="2">
                  <c:v>12</c:v>
                </c:pt>
                <c:pt idx="3">
                  <c:v>7</c:v>
                </c:pt>
              </c:numCache>
            </c:numRef>
          </c:val>
        </c:ser>
        <c:axId val="72677248"/>
        <c:axId val="72715264"/>
      </c:barChart>
      <c:catAx>
        <c:axId val="72677248"/>
        <c:scaling>
          <c:orientation val="minMax"/>
        </c:scaling>
        <c:axPos val="l"/>
        <c:tickLblPos val="nextTo"/>
        <c:txPr>
          <a:bodyPr/>
          <a:lstStyle/>
          <a:p>
            <a:pPr>
              <a:defRPr lang="en-US"/>
            </a:pPr>
            <a:endParaRPr lang="en-US"/>
          </a:p>
        </c:txPr>
        <c:crossAx val="72715264"/>
        <c:crosses val="autoZero"/>
        <c:auto val="1"/>
        <c:lblAlgn val="ctr"/>
        <c:lblOffset val="100"/>
      </c:catAx>
      <c:valAx>
        <c:axId val="72715264"/>
        <c:scaling>
          <c:orientation val="minMax"/>
        </c:scaling>
        <c:axPos val="b"/>
        <c:majorGridlines/>
        <c:numFmt formatCode="General" sourceLinked="1"/>
        <c:tickLblPos val="nextTo"/>
        <c:txPr>
          <a:bodyPr/>
          <a:lstStyle/>
          <a:p>
            <a:pPr>
              <a:defRPr lang="en-US"/>
            </a:pPr>
            <a:endParaRPr lang="en-US"/>
          </a:p>
        </c:txPr>
        <c:crossAx val="72677248"/>
        <c:crosses val="autoZero"/>
        <c:crossBetween val="between"/>
      </c:valAx>
    </c:plotArea>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6. How willing are you to provide personal information to web sites so that online advertisements can be targeted to your tastes and interests?</c:v>
                </c:pt>
              </c:strCache>
            </c:strRef>
          </c:tx>
          <c:cat>
            <c:strRef>
              <c:f>Sheet1!$A$2:$A$5</c:f>
              <c:strCache>
                <c:ptCount val="4"/>
                <c:pt idx="0">
                  <c:v>Very willing</c:v>
                </c:pt>
                <c:pt idx="1">
                  <c:v>Somewhat willing</c:v>
                </c:pt>
                <c:pt idx="2">
                  <c:v>Not very willing</c:v>
                </c:pt>
                <c:pt idx="3">
                  <c:v>Not willing at all</c:v>
                </c:pt>
              </c:strCache>
            </c:strRef>
          </c:cat>
          <c:val>
            <c:numRef>
              <c:f>Sheet1!$B$2:$B$5</c:f>
              <c:numCache>
                <c:formatCode>General</c:formatCode>
                <c:ptCount val="4"/>
                <c:pt idx="0">
                  <c:v>23</c:v>
                </c:pt>
                <c:pt idx="1">
                  <c:v>166</c:v>
                </c:pt>
                <c:pt idx="2">
                  <c:v>195</c:v>
                </c:pt>
                <c:pt idx="3">
                  <c:v>210</c:v>
                </c:pt>
              </c:numCache>
            </c:numRef>
          </c:val>
        </c:ser>
        <c:axId val="82186240"/>
        <c:axId val="82187776"/>
      </c:barChart>
      <c:catAx>
        <c:axId val="82186240"/>
        <c:scaling>
          <c:orientation val="minMax"/>
        </c:scaling>
        <c:axPos val="l"/>
        <c:tickLblPos val="nextTo"/>
        <c:txPr>
          <a:bodyPr/>
          <a:lstStyle/>
          <a:p>
            <a:pPr>
              <a:defRPr lang="en-US"/>
            </a:pPr>
            <a:endParaRPr lang="en-US"/>
          </a:p>
        </c:txPr>
        <c:crossAx val="82187776"/>
        <c:crosses val="autoZero"/>
        <c:auto val="1"/>
        <c:lblAlgn val="ctr"/>
        <c:lblOffset val="100"/>
      </c:catAx>
      <c:valAx>
        <c:axId val="82187776"/>
        <c:scaling>
          <c:orientation val="minMax"/>
        </c:scaling>
        <c:axPos val="b"/>
        <c:majorGridlines/>
        <c:numFmt formatCode="General" sourceLinked="1"/>
        <c:tickLblPos val="nextTo"/>
        <c:txPr>
          <a:bodyPr/>
          <a:lstStyle/>
          <a:p>
            <a:pPr>
              <a:defRPr lang="en-US"/>
            </a:pPr>
            <a:endParaRPr lang="en-US"/>
          </a:p>
        </c:txPr>
        <c:crossAx val="82186240"/>
        <c:crosses val="autoZero"/>
        <c:crossBetween val="between"/>
      </c:valAx>
    </c:plotArea>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layout/>
      <c:txPr>
        <a:bodyPr/>
        <a:lstStyle/>
        <a:p>
          <a:pPr>
            <a:defRPr lang="en-US"/>
          </a:pPr>
          <a:endParaRPr lang="en-US"/>
        </a:p>
      </c:txPr>
    </c:title>
    <c:plotArea>
      <c:layout/>
      <c:barChart>
        <c:barDir val="bar"/>
        <c:grouping val="clustered"/>
        <c:ser>
          <c:idx val="0"/>
          <c:order val="0"/>
          <c:tx>
            <c:strRef>
              <c:f>Sheet1!$B$1</c:f>
              <c:strCache>
                <c:ptCount val="1"/>
                <c:pt idx="0">
                  <c:v>7. Have you ever been a victim of online threat or crime?</c:v>
                </c:pt>
              </c:strCache>
            </c:strRef>
          </c:tx>
          <c:cat>
            <c:strRef>
              <c:f>Sheet1!$A$2:$A$4</c:f>
              <c:strCache>
                <c:ptCount val="3"/>
                <c:pt idx="0">
                  <c:v>Yes </c:v>
                </c:pt>
                <c:pt idx="1">
                  <c:v>No</c:v>
                </c:pt>
                <c:pt idx="2">
                  <c:v>Not sure</c:v>
                </c:pt>
              </c:strCache>
            </c:strRef>
          </c:cat>
          <c:val>
            <c:numRef>
              <c:f>Sheet1!$B$2:$B$4</c:f>
              <c:numCache>
                <c:formatCode>General</c:formatCode>
                <c:ptCount val="3"/>
                <c:pt idx="0">
                  <c:v>90</c:v>
                </c:pt>
                <c:pt idx="1">
                  <c:v>376</c:v>
                </c:pt>
                <c:pt idx="2">
                  <c:v>127</c:v>
                </c:pt>
              </c:numCache>
            </c:numRef>
          </c:val>
        </c:ser>
        <c:axId val="81043456"/>
        <c:axId val="81044992"/>
      </c:barChart>
      <c:catAx>
        <c:axId val="81043456"/>
        <c:scaling>
          <c:orientation val="minMax"/>
        </c:scaling>
        <c:axPos val="l"/>
        <c:tickLblPos val="nextTo"/>
        <c:txPr>
          <a:bodyPr/>
          <a:lstStyle/>
          <a:p>
            <a:pPr>
              <a:defRPr lang="en-US"/>
            </a:pPr>
            <a:endParaRPr lang="en-US"/>
          </a:p>
        </c:txPr>
        <c:crossAx val="81044992"/>
        <c:crosses val="autoZero"/>
        <c:auto val="1"/>
        <c:lblAlgn val="ctr"/>
        <c:lblOffset val="100"/>
      </c:catAx>
      <c:valAx>
        <c:axId val="81044992"/>
        <c:scaling>
          <c:orientation val="minMax"/>
        </c:scaling>
        <c:axPos val="b"/>
        <c:majorGridlines/>
        <c:numFmt formatCode="General" sourceLinked="1"/>
        <c:tickLblPos val="nextTo"/>
        <c:txPr>
          <a:bodyPr/>
          <a:lstStyle/>
          <a:p>
            <a:pPr>
              <a:defRPr lang="en-US"/>
            </a:pPr>
            <a:endParaRPr lang="en-US"/>
          </a:p>
        </c:txPr>
        <c:crossAx val="81043456"/>
        <c:crosses val="autoZero"/>
        <c:crossBetween val="between"/>
      </c:valAx>
    </c:plotArea>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0C92B3A-CF49-4FAB-A140-E4F8BC3F5091}" type="datetimeFigureOut">
              <a:rPr lang="en-US" smtClean="0"/>
              <a:pPr/>
              <a:t>2/27/2017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68A1C2-6123-4E48-BE8B-B3C9E70FD79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E16EBB-5121-44A4-9C32-5EE5BF857779}" type="datetime1">
              <a:rPr lang="en-US" smtClean="0"/>
              <a:t>2/27/2017</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
        <p:nvSpPr>
          <p:cNvPr id="6" name="Slide Number Placeholder 5"/>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586FD6C-3670-4DC8-A35E-3154E37680EC}" type="datetime1">
              <a:rPr lang="en-US" smtClean="0"/>
              <a:t>2/27/2017</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
        <p:nvSpPr>
          <p:cNvPr id="6" name="Slide Number Placeholder 5"/>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30B0457-E37C-47B0-A34E-97DEC9D40DBE}" type="datetime1">
              <a:rPr lang="en-US" smtClean="0"/>
              <a:t>2/27/2017</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
        <p:nvSpPr>
          <p:cNvPr id="6" name="Slide Number Placeholder 5"/>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54D00F-5DD3-4B61-856E-8CAC3297B5E5}" type="datetime1">
              <a:rPr lang="en-US" smtClean="0"/>
              <a:t>2/27/2017</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
        <p:nvSpPr>
          <p:cNvPr id="6" name="Slide Number Placeholder 5"/>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A88C1A-C772-43E3-A436-AB4AB45D0AC6}" type="datetime1">
              <a:rPr lang="en-US" smtClean="0"/>
              <a:t>2/27/2017</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
        <p:nvSpPr>
          <p:cNvPr id="6" name="Slide Number Placeholder 5"/>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71080A-DF67-48EE-AA84-57F5544848BB}" type="datetime1">
              <a:rPr lang="en-US" smtClean="0"/>
              <a:t>2/27/2017</a:t>
            </a:fld>
            <a:endParaRPr lang="en-US"/>
          </a:p>
        </p:txBody>
      </p:sp>
      <p:sp>
        <p:nvSpPr>
          <p:cNvPr id="6" name="Footer Placeholder 5"/>
          <p:cNvSpPr>
            <a:spLocks noGrp="1"/>
          </p:cNvSpPr>
          <p:nvPr>
            <p:ph type="ftr" sz="quarter" idx="11"/>
          </p:nvPr>
        </p:nvSpPr>
        <p:spPr/>
        <p:txBody>
          <a:bodyPr/>
          <a:lstStyle/>
          <a:p>
            <a:r>
              <a:rPr lang="en-US" smtClean="0"/>
              <a:t>ISOC Chapters meeting 2017. Amsterdam, Feb 22-23</a:t>
            </a:r>
            <a:endParaRPr lang="en-US"/>
          </a:p>
        </p:txBody>
      </p:sp>
      <p:sp>
        <p:nvSpPr>
          <p:cNvPr id="7" name="Slide Number Placeholder 6"/>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D7D9D4-19E7-4C8F-9E22-D5FB3BE38945}" type="datetime1">
              <a:rPr lang="en-US" smtClean="0"/>
              <a:t>2/27/2017</a:t>
            </a:fld>
            <a:endParaRPr lang="en-US"/>
          </a:p>
        </p:txBody>
      </p:sp>
      <p:sp>
        <p:nvSpPr>
          <p:cNvPr id="8" name="Footer Placeholder 7"/>
          <p:cNvSpPr>
            <a:spLocks noGrp="1"/>
          </p:cNvSpPr>
          <p:nvPr>
            <p:ph type="ftr" sz="quarter" idx="11"/>
          </p:nvPr>
        </p:nvSpPr>
        <p:spPr/>
        <p:txBody>
          <a:bodyPr/>
          <a:lstStyle/>
          <a:p>
            <a:r>
              <a:rPr lang="en-US" smtClean="0"/>
              <a:t>ISOC Chapters meeting 2017. Amsterdam, Feb 22-23</a:t>
            </a:r>
            <a:endParaRPr lang="en-US"/>
          </a:p>
        </p:txBody>
      </p:sp>
      <p:sp>
        <p:nvSpPr>
          <p:cNvPr id="9" name="Slide Number Placeholder 8"/>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D24297F-DCB1-4C0D-9D20-20FC1829F8B1}" type="datetime1">
              <a:rPr lang="en-US" smtClean="0"/>
              <a:t>2/27/2017</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
        <p:nvSpPr>
          <p:cNvPr id="5" name="Slide Number Placeholder 4"/>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5D9E2-1984-4BBD-A4C4-D41FE49E23C6}" type="datetime1">
              <a:rPr lang="en-US" smtClean="0"/>
              <a:t>2/27/2017</a:t>
            </a:fld>
            <a:endParaRPr lang="en-US"/>
          </a:p>
        </p:txBody>
      </p:sp>
      <p:sp>
        <p:nvSpPr>
          <p:cNvPr id="3" name="Footer Placeholder 2"/>
          <p:cNvSpPr>
            <a:spLocks noGrp="1"/>
          </p:cNvSpPr>
          <p:nvPr>
            <p:ph type="ftr" sz="quarter" idx="11"/>
          </p:nvPr>
        </p:nvSpPr>
        <p:spPr/>
        <p:txBody>
          <a:bodyPr/>
          <a:lstStyle/>
          <a:p>
            <a:r>
              <a:rPr lang="en-US" smtClean="0"/>
              <a:t>ISOC Chapters meeting 2017. Amsterdam, Feb 22-23</a:t>
            </a:r>
            <a:endParaRPr lang="en-US"/>
          </a:p>
        </p:txBody>
      </p:sp>
      <p:sp>
        <p:nvSpPr>
          <p:cNvPr id="4" name="Slide Number Placeholder 3"/>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CBCD3A-5939-4ADC-83A9-084F13F60050}" type="datetime1">
              <a:rPr lang="en-US" smtClean="0"/>
              <a:t>2/27/2017</a:t>
            </a:fld>
            <a:endParaRPr lang="en-US"/>
          </a:p>
        </p:txBody>
      </p:sp>
      <p:sp>
        <p:nvSpPr>
          <p:cNvPr id="6" name="Footer Placeholder 5"/>
          <p:cNvSpPr>
            <a:spLocks noGrp="1"/>
          </p:cNvSpPr>
          <p:nvPr>
            <p:ph type="ftr" sz="quarter" idx="11"/>
          </p:nvPr>
        </p:nvSpPr>
        <p:spPr/>
        <p:txBody>
          <a:bodyPr/>
          <a:lstStyle/>
          <a:p>
            <a:r>
              <a:rPr lang="en-US" smtClean="0"/>
              <a:t>ISOC Chapters meeting 2017. Amsterdam, Feb 22-23</a:t>
            </a:r>
            <a:endParaRPr lang="en-US"/>
          </a:p>
        </p:txBody>
      </p:sp>
      <p:sp>
        <p:nvSpPr>
          <p:cNvPr id="7" name="Slide Number Placeholder 6"/>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81178B-7E27-4204-B698-D913FBFA7807}" type="datetime1">
              <a:rPr lang="en-US" smtClean="0"/>
              <a:t>2/27/2017</a:t>
            </a:fld>
            <a:endParaRPr lang="en-US"/>
          </a:p>
        </p:txBody>
      </p:sp>
      <p:sp>
        <p:nvSpPr>
          <p:cNvPr id="6" name="Footer Placeholder 5"/>
          <p:cNvSpPr>
            <a:spLocks noGrp="1"/>
          </p:cNvSpPr>
          <p:nvPr>
            <p:ph type="ftr" sz="quarter" idx="11"/>
          </p:nvPr>
        </p:nvSpPr>
        <p:spPr/>
        <p:txBody>
          <a:bodyPr/>
          <a:lstStyle/>
          <a:p>
            <a:r>
              <a:rPr lang="en-US" smtClean="0"/>
              <a:t>ISOC Chapters meeting 2017. Amsterdam, Feb 22-23</a:t>
            </a:r>
            <a:endParaRPr lang="en-US"/>
          </a:p>
        </p:txBody>
      </p:sp>
      <p:sp>
        <p:nvSpPr>
          <p:cNvPr id="7" name="Slide Number Placeholder 6"/>
          <p:cNvSpPr>
            <a:spLocks noGrp="1"/>
          </p:cNvSpPr>
          <p:nvPr>
            <p:ph type="sldNum" sz="quarter" idx="12"/>
          </p:nvPr>
        </p:nvSpPr>
        <p:spPr/>
        <p:txBody>
          <a:bodyPr/>
          <a:lstStyle/>
          <a:p>
            <a:fld id="{FFB4885F-E948-499A-856E-47B79098223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7DBF3A-740D-43F6-9C88-DE1C9A1D4199}" type="datetime1">
              <a:rPr lang="en-US" smtClean="0"/>
              <a:t>2/27/2017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ISOC Chapters meeting 2017. Amsterdam, Feb 22-23</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B4885F-E948-499A-856E-47B7909822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0"/>
            <a:ext cx="7772400" cy="1470025"/>
          </a:xfrm>
        </p:spPr>
        <p:txBody>
          <a:bodyPr>
            <a:normAutofit/>
          </a:bodyPr>
          <a:lstStyle/>
          <a:p>
            <a:r>
              <a:rPr lang="en-US" sz="6600" b="1" dirty="0" smtClean="0">
                <a:solidFill>
                  <a:srgbClr val="0070C0"/>
                </a:solidFill>
              </a:rPr>
              <a:t>Survey on users’ trust </a:t>
            </a:r>
            <a:endParaRPr lang="en-US" sz="6600" b="1" dirty="0">
              <a:solidFill>
                <a:srgbClr val="0070C0"/>
              </a:solidFill>
            </a:endParaRPr>
          </a:p>
        </p:txBody>
      </p:sp>
      <p:sp>
        <p:nvSpPr>
          <p:cNvPr id="3" name="Subtitle 2"/>
          <p:cNvSpPr>
            <a:spLocks noGrp="1"/>
          </p:cNvSpPr>
          <p:nvPr>
            <p:ph type="subTitle" idx="1"/>
          </p:nvPr>
        </p:nvSpPr>
        <p:spPr>
          <a:xfrm>
            <a:off x="1371600" y="4495800"/>
            <a:ext cx="6400800" cy="1143000"/>
          </a:xfrm>
        </p:spPr>
        <p:txBody>
          <a:bodyPr>
            <a:normAutofit lnSpcReduction="10000"/>
          </a:bodyPr>
          <a:lstStyle/>
          <a:p>
            <a:r>
              <a:rPr lang="en-US" b="1" dirty="0" err="1" smtClean="0">
                <a:solidFill>
                  <a:schemeClr val="tx1"/>
                </a:solidFill>
              </a:rPr>
              <a:t>Ani</a:t>
            </a:r>
            <a:r>
              <a:rPr lang="en-US" b="1" dirty="0" smtClean="0">
                <a:solidFill>
                  <a:schemeClr val="tx1"/>
                </a:solidFill>
              </a:rPr>
              <a:t> </a:t>
            </a:r>
            <a:r>
              <a:rPr lang="en-US" b="1" dirty="0" err="1" smtClean="0">
                <a:solidFill>
                  <a:schemeClr val="tx1"/>
                </a:solidFill>
              </a:rPr>
              <a:t>Mkrtchyan</a:t>
            </a:r>
            <a:endParaRPr lang="en-US" b="1" dirty="0" smtClean="0">
              <a:solidFill>
                <a:schemeClr val="tx1"/>
              </a:solidFill>
            </a:endParaRPr>
          </a:p>
          <a:p>
            <a:r>
              <a:rPr lang="en-US" b="1" dirty="0" smtClean="0">
                <a:solidFill>
                  <a:schemeClr val="tx1"/>
                </a:solidFill>
              </a:rPr>
              <a:t>ISOC Armenia</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838200" y="838200"/>
          <a:ext cx="7467600" cy="46228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10</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066800" y="1397000"/>
          <a:ext cx="65532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11</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nvGraphicFramePr>
        <p:xfrm>
          <a:off x="533400" y="1219200"/>
          <a:ext cx="8229600" cy="4953000"/>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Box 6"/>
          <p:cNvSpPr txBox="1"/>
          <p:nvPr/>
        </p:nvSpPr>
        <p:spPr>
          <a:xfrm>
            <a:off x="1295400" y="152400"/>
            <a:ext cx="7086600" cy="954107"/>
          </a:xfrm>
          <a:prstGeom prst="rect">
            <a:avLst/>
          </a:prstGeom>
          <a:noFill/>
        </p:spPr>
        <p:txBody>
          <a:bodyPr wrap="square" rtlCol="0">
            <a:spAutoFit/>
          </a:bodyPr>
          <a:lstStyle/>
          <a:p>
            <a:r>
              <a:rPr lang="en-US" sz="2800" dirty="0" smtClean="0"/>
              <a:t>8.Please evaluate how secure you feel sharing private information?</a:t>
            </a:r>
            <a:endParaRPr lang="en-US" sz="2800" dirty="0"/>
          </a:p>
        </p:txBody>
      </p:sp>
      <p:sp>
        <p:nvSpPr>
          <p:cNvPr id="4" name="Slide Number Placeholder 3"/>
          <p:cNvSpPr>
            <a:spLocks noGrp="1"/>
          </p:cNvSpPr>
          <p:nvPr>
            <p:ph type="sldNum" sz="quarter" idx="12"/>
          </p:nvPr>
        </p:nvSpPr>
        <p:spPr/>
        <p:txBody>
          <a:bodyPr/>
          <a:lstStyle/>
          <a:p>
            <a:fld id="{FFB4885F-E948-499A-856E-47B79098223F}" type="slidenum">
              <a:rPr lang="en-US" smtClean="0"/>
              <a:pPr/>
              <a:t>12</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13</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14</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143000" y="1397000"/>
          <a:ext cx="7467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15</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16</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17</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18</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381000" y="381000"/>
          <a:ext cx="8153400" cy="59436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19</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0"/>
            <a:ext cx="8382000" cy="6463308"/>
          </a:xfrm>
          <a:prstGeom prst="rect">
            <a:avLst/>
          </a:prstGeom>
          <a:noFill/>
        </p:spPr>
        <p:txBody>
          <a:bodyPr wrap="square" rtlCol="0">
            <a:spAutoFit/>
          </a:bodyPr>
          <a:lstStyle/>
          <a:p>
            <a:endParaRPr lang="en-US" dirty="0" smtClean="0"/>
          </a:p>
          <a:p>
            <a:endParaRPr lang="en-US" dirty="0" smtClean="0"/>
          </a:p>
          <a:p>
            <a:r>
              <a:rPr lang="en-US" dirty="0" smtClean="0"/>
              <a:t>Internet is the real revolution of our millennium. Over the past 3  decades, it has transformed our life to such an extent it was impossible to visualize. Internet has come to facilitate our life, to change our way of thinking and understanding. From a global perspective, with the growth of its dimensions, now we are facing major </a:t>
            </a:r>
            <a:r>
              <a:rPr lang="en-US" dirty="0" err="1" smtClean="0"/>
              <a:t>sociocultural</a:t>
            </a:r>
            <a:r>
              <a:rPr lang="en-US" dirty="0" smtClean="0"/>
              <a:t> changes. However among the high positive impacts it may have, we are also dealing with huge concerns online-such as privacy and security, data breaches and various threats. These issues may even prevent a great number of end users from systematic usage of the Internet. So what can we do? Is there a way out of this situation?</a:t>
            </a:r>
            <a:endParaRPr lang="ru-RU" dirty="0" smtClean="0"/>
          </a:p>
          <a:p>
            <a:r>
              <a:rPr lang="en-US" dirty="0" smtClean="0"/>
              <a:t>Yes, there is...</a:t>
            </a:r>
            <a:endParaRPr lang="ru-RU" dirty="0" smtClean="0"/>
          </a:p>
          <a:p>
            <a:r>
              <a:rPr lang="en-US" dirty="0" smtClean="0"/>
              <a:t>We should deeply realize that a trusted Internet can be achieved neither by a single treaty, piece of legislation, nor by a mere technical fix. We have got to have a collective responsibility to protect one global Internet that we all depend on. </a:t>
            </a:r>
            <a:endParaRPr lang="ru-RU" dirty="0" smtClean="0"/>
          </a:p>
          <a:p>
            <a:r>
              <a:rPr lang="en-US" dirty="0" smtClean="0"/>
              <a:t>In order to better prevent and mitigate data breaches, as an indivisible integral of a global mosaic, we, at ISOC Armenia chapter, have determined to make our humble contribution to designing a more trusted Internet. For this purpose we have recently initiated a survey, called users' trust, to find out Armenian users' perception towards online security and privacy issues. Social networks served for us as a tool to conduct our survey. More than 600 people have participated to it, all having higher education and from 17-50 years old.</a:t>
            </a:r>
            <a:endParaRPr lang="ru-RU" dirty="0" smtClean="0"/>
          </a:p>
          <a:p>
            <a:r>
              <a:rPr lang="en-US" b="1" i="1" dirty="0" smtClean="0"/>
              <a:t> </a:t>
            </a:r>
            <a:endParaRPr lang="ru-RU" dirty="0" smtClean="0"/>
          </a:p>
          <a:p>
            <a:endParaRPr lang="en-US" dirty="0"/>
          </a:p>
        </p:txBody>
      </p:sp>
      <p:sp>
        <p:nvSpPr>
          <p:cNvPr id="3" name="Slide Number Placeholder 2"/>
          <p:cNvSpPr>
            <a:spLocks noGrp="1"/>
          </p:cNvSpPr>
          <p:nvPr>
            <p:ph type="sldNum" sz="quarter" idx="12"/>
          </p:nvPr>
        </p:nvSpPr>
        <p:spPr/>
        <p:txBody>
          <a:bodyPr/>
          <a:lstStyle/>
          <a:p>
            <a:fld id="{FFB4885F-E948-499A-856E-47B79098223F}" type="slidenum">
              <a:rPr lang="en-US" smtClean="0"/>
              <a:pPr/>
              <a:t>2</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6294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20</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70104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21</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22</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990600" y="1397000"/>
          <a:ext cx="7467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23</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1524000" y="1397000"/>
          <a:ext cx="69342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24</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7056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25</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6049962"/>
          </a:xfrm>
        </p:spPr>
        <p:txBody>
          <a:bodyPr>
            <a:normAutofit/>
          </a:bodyPr>
          <a:lstStyle/>
          <a:p>
            <a:r>
              <a:rPr lang="en-US" sz="2400" dirty="0" smtClean="0"/>
              <a:t/>
            </a:r>
            <a:br>
              <a:rPr lang="en-US" sz="2400" dirty="0" smtClean="0"/>
            </a:br>
            <a:r>
              <a:rPr lang="en-US" sz="2400" dirty="0" smtClean="0"/>
              <a:t>The mere intention of our Chapter was not only observing peoples' attitude towards Internet related issues, but we were aimed to develop an appropriate strategy for its resolution. 600 people from civil sector and with high education are much aware of protection tools online as we've seen. However  the majority of them expressed readiness to learn more, to be informed more. </a:t>
            </a:r>
            <a:r>
              <a:rPr lang="ru-RU" sz="2400" dirty="0" smtClean="0"/>
              <a:t/>
            </a:r>
            <a:br>
              <a:rPr lang="ru-RU" sz="2400" dirty="0" smtClean="0"/>
            </a:br>
            <a:r>
              <a:rPr lang="en-US" sz="2400" dirty="0" smtClean="0"/>
              <a:t>The first step will be conducting a more expansive survey in the whole country, among different age groups, to find out the actual situation of the country.</a:t>
            </a:r>
            <a:r>
              <a:rPr lang="ru-RU" sz="2400" dirty="0" smtClean="0"/>
              <a:t/>
            </a:r>
            <a:br>
              <a:rPr lang="ru-RU" sz="2400" dirty="0" smtClean="0"/>
            </a:br>
            <a:r>
              <a:rPr lang="en-US" sz="2400" dirty="0" smtClean="0"/>
              <a:t>The next step will be organizing the first National Summer School on Internet Governance this year. </a:t>
            </a:r>
            <a:r>
              <a:rPr lang="ru-RU" sz="2400" dirty="0" smtClean="0"/>
              <a:t/>
            </a:r>
            <a:br>
              <a:rPr lang="ru-RU" sz="2400" dirty="0" smtClean="0"/>
            </a:br>
            <a:r>
              <a:rPr lang="en-US" sz="2400" dirty="0" smtClean="0"/>
              <a:t>So, this much about how ISOC Armenia deals with users' trust topic and about our recent initiations. </a:t>
            </a:r>
            <a:r>
              <a:rPr lang="ru-RU" sz="1600" dirty="0" smtClean="0"/>
              <a:t/>
            </a:r>
            <a:br>
              <a:rPr lang="ru-RU" sz="1600" dirty="0" smtClean="0"/>
            </a:br>
            <a:r>
              <a:rPr lang="ru-RU" sz="2200" dirty="0" smtClean="0"/>
              <a:t/>
            </a:r>
            <a:br>
              <a:rPr lang="ru-RU" sz="2200" dirty="0" smtClean="0"/>
            </a:br>
            <a:endParaRPr lang="ru-RU" sz="2200" dirty="0"/>
          </a:p>
        </p:txBody>
      </p:sp>
      <p:sp>
        <p:nvSpPr>
          <p:cNvPr id="3" name="Slide Number Placeholder 2"/>
          <p:cNvSpPr>
            <a:spLocks noGrp="1"/>
          </p:cNvSpPr>
          <p:nvPr>
            <p:ph type="sldNum" sz="quarter" idx="12"/>
          </p:nvPr>
        </p:nvSpPr>
        <p:spPr/>
        <p:txBody>
          <a:bodyPr/>
          <a:lstStyle/>
          <a:p>
            <a:fld id="{FFB4885F-E948-499A-856E-47B79098223F}" type="slidenum">
              <a:rPr lang="en-US" smtClean="0"/>
              <a:pPr/>
              <a:t>26</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ISOC Chapters meeting 2017. Amsterdam, Feb 22-23</a:t>
            </a:r>
            <a:endParaRPr lang="en-US"/>
          </a:p>
        </p:txBody>
      </p:sp>
      <p:sp>
        <p:nvSpPr>
          <p:cNvPr id="3" name="Slide Number Placeholder 2"/>
          <p:cNvSpPr>
            <a:spLocks noGrp="1"/>
          </p:cNvSpPr>
          <p:nvPr>
            <p:ph type="sldNum" sz="quarter" idx="12"/>
          </p:nvPr>
        </p:nvSpPr>
        <p:spPr/>
        <p:txBody>
          <a:bodyPr/>
          <a:lstStyle/>
          <a:p>
            <a:fld id="{FFB4885F-E948-499A-856E-47B79098223F}" type="slidenum">
              <a:rPr lang="en-US" smtClean="0"/>
              <a:pPr/>
              <a:t>27</a:t>
            </a:fld>
            <a:endParaRPr lang="en-US"/>
          </a:p>
        </p:txBody>
      </p:sp>
      <p:sp>
        <p:nvSpPr>
          <p:cNvPr id="5" name="Rectangle 4"/>
          <p:cNvSpPr/>
          <p:nvPr/>
        </p:nvSpPr>
        <p:spPr>
          <a:xfrm>
            <a:off x="2310579" y="2967334"/>
            <a:ext cx="4471221" cy="923330"/>
          </a:xfrm>
          <a:prstGeom prst="rect">
            <a:avLst/>
          </a:prstGeom>
          <a:noFill/>
        </p:spPr>
        <p:txBody>
          <a:bodyPr wrap="square" lIns="91440" tIns="45720" rIns="91440" bIns="45720">
            <a:spAutoFit/>
          </a:bodyPr>
          <a:lstStyle/>
          <a:p>
            <a:pPr algn="ctr"/>
            <a:r>
              <a:rPr lang="en-US" sz="5400" b="1" cap="none" spc="100" dirty="0" smtClean="0">
                <a:ln w="18000">
                  <a:solidFill>
                    <a:schemeClr val="tx2">
                      <a:lumMod val="75000"/>
                    </a:schemeClr>
                  </a:solidFill>
                  <a:prstDash val="solid"/>
                </a:ln>
                <a:solidFill>
                  <a:schemeClr val="accent1">
                    <a:satMod val="280000"/>
                    <a:tint val="100000"/>
                    <a:alpha val="5700"/>
                  </a:schemeClr>
                </a:solidFill>
                <a:effectLst>
                  <a:outerShdw blurRad="50800" dist="38100" dir="18900000" algn="bl" rotWithShape="0">
                    <a:prstClr val="black">
                      <a:alpha val="40000"/>
                    </a:prstClr>
                  </a:outerShdw>
                </a:effectLst>
              </a:rPr>
              <a:t>Thank You!</a:t>
            </a:r>
            <a:endParaRPr lang="en-US" sz="5400" b="1" cap="none" spc="100" dirty="0">
              <a:ln w="18000">
                <a:solidFill>
                  <a:schemeClr val="tx2">
                    <a:lumMod val="75000"/>
                  </a:schemeClr>
                </a:solidFill>
                <a:prstDash val="solid"/>
              </a:ln>
              <a:solidFill>
                <a:schemeClr val="accent1">
                  <a:satMod val="280000"/>
                  <a:tint val="100000"/>
                  <a:alpha val="5700"/>
                </a:schemeClr>
              </a:solidFill>
              <a:effectLst>
                <a:outerShdw blurRad="50800" dist="38100" dir="18900000" algn="bl" rotWithShape="0">
                  <a:prstClr val="black">
                    <a:alpha val="40000"/>
                  </a:prstClr>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97000"/>
          <a:ext cx="6858000"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3</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1524000" y="1371600"/>
          <a:ext cx="6705600" cy="40894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4</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nvGraphicFramePr>
        <p:xfrm>
          <a:off x="381000" y="609600"/>
          <a:ext cx="8458200" cy="54864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FFB4885F-E948-499A-856E-47B79098223F}"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228600" y="457200"/>
          <a:ext cx="8686800" cy="57912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6</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nvGraphicFramePr>
        <p:xfrm>
          <a:off x="457200" y="381000"/>
          <a:ext cx="8382000" cy="6172200"/>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fld id="{FFB4885F-E948-499A-856E-47B79098223F}" type="slidenum">
              <a:rPr lang="en-US" smtClean="0"/>
              <a:pPr/>
              <a:t>7</a:t>
            </a:fld>
            <a:endParaRPr lang="en-US"/>
          </a:p>
        </p:txBody>
      </p:sp>
      <p:sp>
        <p:nvSpPr>
          <p:cNvPr id="5" name="Footer Placeholder 4"/>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990600" y="914400"/>
          <a:ext cx="7620000" cy="48006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8</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nvGraphicFramePr>
        <p:xfrm>
          <a:off x="838200" y="990600"/>
          <a:ext cx="7620000" cy="4470400"/>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FFB4885F-E948-499A-856E-47B79098223F}" type="slidenum">
              <a:rPr lang="en-US" smtClean="0"/>
              <a:pPr/>
              <a:t>9</a:t>
            </a:fld>
            <a:endParaRPr lang="en-US"/>
          </a:p>
        </p:txBody>
      </p:sp>
      <p:sp>
        <p:nvSpPr>
          <p:cNvPr id="4" name="Footer Placeholder 3"/>
          <p:cNvSpPr>
            <a:spLocks noGrp="1"/>
          </p:cNvSpPr>
          <p:nvPr>
            <p:ph type="ftr" sz="quarter" idx="11"/>
          </p:nvPr>
        </p:nvSpPr>
        <p:spPr/>
        <p:txBody>
          <a:bodyPr/>
          <a:lstStyle/>
          <a:p>
            <a:r>
              <a:rPr lang="en-US" smtClean="0"/>
              <a:t>ISOC Chapters meeting 2017. Amsterdam, Feb 22-23</a:t>
            </a: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451</TotalTime>
  <Words>843</Words>
  <Application>Microsoft Office PowerPoint</Application>
  <PresentationFormat>On-screen Show (4:3)</PresentationFormat>
  <Paragraphs>87</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Survey on users’ trust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 The mere intention of our Chapter was not only observing peoples' attitude towards Internet related issues, but we were aimed to develop an appropriate strategy for its resolution. 600 people from civil sector and with high education are much aware of protection tools online as we've seen. However  the majority of them expressed readiness to learn more, to be informed more.  The first step will be conducting a more expansive survey in the whole country, among different age groups, to find out the actual situation of the country. The next step will be organizing the first National Summer School on Internet Governance this year.  So, this much about how ISOC Armenia deals with users' trust topic and about our recent initiations.   </vt:lpstr>
      <vt:lpstr>Slide 27</vt:lpstr>
    </vt:vector>
  </TitlesOfParts>
  <Company>IM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IM</dc:creator>
  <cp:lastModifiedBy>ISOCAM</cp:lastModifiedBy>
  <cp:revision>59</cp:revision>
  <dcterms:created xsi:type="dcterms:W3CDTF">2017-02-04T07:00:52Z</dcterms:created>
  <dcterms:modified xsi:type="dcterms:W3CDTF">2017-02-27T12:43:17Z</dcterms:modified>
</cp:coreProperties>
</file>